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43" r:id="rId2"/>
    <p:sldId id="325" r:id="rId3"/>
    <p:sldId id="340" r:id="rId4"/>
    <p:sldId id="380" r:id="rId5"/>
    <p:sldId id="447" r:id="rId6"/>
    <p:sldId id="448" r:id="rId7"/>
    <p:sldId id="449" r:id="rId8"/>
    <p:sldId id="450" r:id="rId9"/>
    <p:sldId id="451" r:id="rId10"/>
    <p:sldId id="452" r:id="rId11"/>
    <p:sldId id="453" r:id="rId12"/>
    <p:sldId id="454" r:id="rId13"/>
    <p:sldId id="458" r:id="rId14"/>
    <p:sldId id="457" r:id="rId15"/>
    <p:sldId id="456" r:id="rId16"/>
    <p:sldId id="459" r:id="rId17"/>
    <p:sldId id="461" r:id="rId18"/>
    <p:sldId id="455" r:id="rId19"/>
  </p:sldIdLst>
  <p:sldSz cx="9144000" cy="6858000" type="screen4x3"/>
  <p:notesSz cx="6797675" cy="992822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rgbClr val="FFFF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rgbClr val="FFFF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rgbClr val="FFFF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rgbClr val="FFFF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rgbClr val="FFFF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rgbClr val="FFFF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rgbClr val="FFFF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rgbClr val="FFFF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rgbClr val="FFFF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FF9900"/>
    <a:srgbClr val="FF0066"/>
    <a:srgbClr val="0000FF"/>
    <a:srgbClr val="99FF66"/>
    <a:srgbClr val="99FF33"/>
    <a:srgbClr val="FFFF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56" autoAdjust="0"/>
    <p:restoredTop sz="50000" autoAdjust="0"/>
  </p:normalViewPr>
  <p:slideViewPr>
    <p:cSldViewPr>
      <p:cViewPr>
        <p:scale>
          <a:sx n="106" d="100"/>
          <a:sy n="106" d="100"/>
        </p:scale>
        <p:origin x="2192" y="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347371879702743"/>
          <c:y val="0.18740954719734004"/>
          <c:w val="0.53968142383557383"/>
          <c:h val="0.8125904528026599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Mann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'Ark1'!$A$2:$A$10</c:f>
              <c:strCache>
                <c:ptCount val="9"/>
                <c:pt idx="0">
                  <c:v>Facebook</c:v>
                </c:pt>
                <c:pt idx="1">
                  <c:v>Nasjonale medier (VG, Dagbladet, NRK)</c:v>
                </c:pt>
                <c:pt idx="2">
                  <c:v>Snapchat</c:v>
                </c:pt>
                <c:pt idx="3">
                  <c:v>Instagram</c:v>
                </c:pt>
                <c:pt idx="4">
                  <c:v>Lokalavisa</c:v>
                </c:pt>
                <c:pt idx="5">
                  <c:v>Regionale medier</c:v>
                </c:pt>
                <c:pt idx="6">
                  <c:v>TikTok</c:v>
                </c:pt>
                <c:pt idx="7">
                  <c:v>Twitter</c:v>
                </c:pt>
                <c:pt idx="8">
                  <c:v>Ingen av disse</c:v>
                </c:pt>
              </c:strCache>
            </c:strRef>
          </c:cat>
          <c:val>
            <c:numRef>
              <c:f>'Ark1'!$B$2:$B$10</c:f>
              <c:numCache>
                <c:formatCode>General</c:formatCode>
                <c:ptCount val="9"/>
                <c:pt idx="0">
                  <c:v>85</c:v>
                </c:pt>
                <c:pt idx="1">
                  <c:v>85</c:v>
                </c:pt>
                <c:pt idx="2">
                  <c:v>79</c:v>
                </c:pt>
                <c:pt idx="3">
                  <c:v>60</c:v>
                </c:pt>
                <c:pt idx="4">
                  <c:v>66</c:v>
                </c:pt>
                <c:pt idx="5">
                  <c:v>55</c:v>
                </c:pt>
                <c:pt idx="6">
                  <c:v>21</c:v>
                </c:pt>
                <c:pt idx="7">
                  <c:v>19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DD-48C5-A4F0-1ED36048500A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Kvinne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'Ark1'!$A$2:$A$10</c:f>
              <c:strCache>
                <c:ptCount val="9"/>
                <c:pt idx="0">
                  <c:v>Facebook</c:v>
                </c:pt>
                <c:pt idx="1">
                  <c:v>Nasjonale medier (VG, Dagbladet, NRK)</c:v>
                </c:pt>
                <c:pt idx="2">
                  <c:v>Snapchat</c:v>
                </c:pt>
                <c:pt idx="3">
                  <c:v>Instagram</c:v>
                </c:pt>
                <c:pt idx="4">
                  <c:v>Lokalavisa</c:v>
                </c:pt>
                <c:pt idx="5">
                  <c:v>Regionale medier</c:v>
                </c:pt>
                <c:pt idx="6">
                  <c:v>TikTok</c:v>
                </c:pt>
                <c:pt idx="7">
                  <c:v>Twitter</c:v>
                </c:pt>
                <c:pt idx="8">
                  <c:v>Ingen av disse</c:v>
                </c:pt>
              </c:strCache>
            </c:strRef>
          </c:cat>
          <c:val>
            <c:numRef>
              <c:f>'Ark1'!$C$2:$C$10</c:f>
              <c:numCache>
                <c:formatCode>General</c:formatCode>
                <c:ptCount val="9"/>
                <c:pt idx="0">
                  <c:v>94</c:v>
                </c:pt>
                <c:pt idx="1">
                  <c:v>88</c:v>
                </c:pt>
                <c:pt idx="2">
                  <c:v>85</c:v>
                </c:pt>
                <c:pt idx="3">
                  <c:v>82</c:v>
                </c:pt>
                <c:pt idx="4">
                  <c:v>70</c:v>
                </c:pt>
                <c:pt idx="5">
                  <c:v>49</c:v>
                </c:pt>
                <c:pt idx="6">
                  <c:v>22</c:v>
                </c:pt>
                <c:pt idx="7">
                  <c:v>12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DD-48C5-A4F0-1ED36048500A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20-24 år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'Ark1'!$A$2:$A$10</c:f>
              <c:strCache>
                <c:ptCount val="9"/>
                <c:pt idx="0">
                  <c:v>Facebook</c:v>
                </c:pt>
                <c:pt idx="1">
                  <c:v>Nasjonale medier (VG, Dagbladet, NRK)</c:v>
                </c:pt>
                <c:pt idx="2">
                  <c:v>Snapchat</c:v>
                </c:pt>
                <c:pt idx="3">
                  <c:v>Instagram</c:v>
                </c:pt>
                <c:pt idx="4">
                  <c:v>Lokalavisa</c:v>
                </c:pt>
                <c:pt idx="5">
                  <c:v>Regionale medier</c:v>
                </c:pt>
                <c:pt idx="6">
                  <c:v>TikTok</c:v>
                </c:pt>
                <c:pt idx="7">
                  <c:v>Twitter</c:v>
                </c:pt>
                <c:pt idx="8">
                  <c:v>Ingen av disse</c:v>
                </c:pt>
              </c:strCache>
            </c:strRef>
          </c:cat>
          <c:val>
            <c:numRef>
              <c:f>'Ark1'!$D$2:$D$10</c:f>
              <c:numCache>
                <c:formatCode>General</c:formatCode>
                <c:ptCount val="9"/>
                <c:pt idx="0">
                  <c:v>88</c:v>
                </c:pt>
                <c:pt idx="1">
                  <c:v>77</c:v>
                </c:pt>
                <c:pt idx="2">
                  <c:v>90</c:v>
                </c:pt>
                <c:pt idx="3">
                  <c:v>86</c:v>
                </c:pt>
                <c:pt idx="4">
                  <c:v>59</c:v>
                </c:pt>
                <c:pt idx="5">
                  <c:v>45</c:v>
                </c:pt>
                <c:pt idx="6">
                  <c:v>40</c:v>
                </c:pt>
                <c:pt idx="7">
                  <c:v>22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DD-48C5-A4F0-1ED36048500A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25-29 år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'Ark1'!$A$2:$A$10</c:f>
              <c:strCache>
                <c:ptCount val="9"/>
                <c:pt idx="0">
                  <c:v>Facebook</c:v>
                </c:pt>
                <c:pt idx="1">
                  <c:v>Nasjonale medier (VG, Dagbladet, NRK)</c:v>
                </c:pt>
                <c:pt idx="2">
                  <c:v>Snapchat</c:v>
                </c:pt>
                <c:pt idx="3">
                  <c:v>Instagram</c:v>
                </c:pt>
                <c:pt idx="4">
                  <c:v>Lokalavisa</c:v>
                </c:pt>
                <c:pt idx="5">
                  <c:v>Regionale medier</c:v>
                </c:pt>
                <c:pt idx="6">
                  <c:v>TikTok</c:v>
                </c:pt>
                <c:pt idx="7">
                  <c:v>Twitter</c:v>
                </c:pt>
                <c:pt idx="8">
                  <c:v>Ingen av disse</c:v>
                </c:pt>
              </c:strCache>
            </c:strRef>
          </c:cat>
          <c:val>
            <c:numRef>
              <c:f>'Ark1'!$E$2:$E$10</c:f>
              <c:numCache>
                <c:formatCode>General</c:formatCode>
                <c:ptCount val="9"/>
                <c:pt idx="0">
                  <c:v>89</c:v>
                </c:pt>
                <c:pt idx="1">
                  <c:v>85</c:v>
                </c:pt>
                <c:pt idx="2">
                  <c:v>87</c:v>
                </c:pt>
                <c:pt idx="3">
                  <c:v>75</c:v>
                </c:pt>
                <c:pt idx="4">
                  <c:v>66</c:v>
                </c:pt>
                <c:pt idx="5">
                  <c:v>48</c:v>
                </c:pt>
                <c:pt idx="6">
                  <c:v>25</c:v>
                </c:pt>
                <c:pt idx="7">
                  <c:v>14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DD-48C5-A4F0-1ED36048500A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30-34 år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'Ark1'!$A$2:$A$10</c:f>
              <c:strCache>
                <c:ptCount val="9"/>
                <c:pt idx="0">
                  <c:v>Facebook</c:v>
                </c:pt>
                <c:pt idx="1">
                  <c:v>Nasjonale medier (VG, Dagbladet, NRK)</c:v>
                </c:pt>
                <c:pt idx="2">
                  <c:v>Snapchat</c:v>
                </c:pt>
                <c:pt idx="3">
                  <c:v>Instagram</c:v>
                </c:pt>
                <c:pt idx="4">
                  <c:v>Lokalavisa</c:v>
                </c:pt>
                <c:pt idx="5">
                  <c:v>Regionale medier</c:v>
                </c:pt>
                <c:pt idx="6">
                  <c:v>TikTok</c:v>
                </c:pt>
                <c:pt idx="7">
                  <c:v>Twitter</c:v>
                </c:pt>
                <c:pt idx="8">
                  <c:v>Ingen av disse</c:v>
                </c:pt>
              </c:strCache>
            </c:strRef>
          </c:cat>
          <c:val>
            <c:numRef>
              <c:f>'Ark1'!$F$2:$F$10</c:f>
              <c:numCache>
                <c:formatCode>General</c:formatCode>
                <c:ptCount val="9"/>
                <c:pt idx="0">
                  <c:v>92</c:v>
                </c:pt>
                <c:pt idx="1">
                  <c:v>93</c:v>
                </c:pt>
                <c:pt idx="2">
                  <c:v>78</c:v>
                </c:pt>
                <c:pt idx="3">
                  <c:v>68</c:v>
                </c:pt>
                <c:pt idx="4">
                  <c:v>70</c:v>
                </c:pt>
                <c:pt idx="5">
                  <c:v>58</c:v>
                </c:pt>
                <c:pt idx="6">
                  <c:v>12</c:v>
                </c:pt>
                <c:pt idx="7">
                  <c:v>14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BB-4FF2-AFE6-C34B114C7A76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35-40 år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'Ark1'!$A$2:$A$10</c:f>
              <c:strCache>
                <c:ptCount val="9"/>
                <c:pt idx="0">
                  <c:v>Facebook</c:v>
                </c:pt>
                <c:pt idx="1">
                  <c:v>Nasjonale medier (VG, Dagbladet, NRK)</c:v>
                </c:pt>
                <c:pt idx="2">
                  <c:v>Snapchat</c:v>
                </c:pt>
                <c:pt idx="3">
                  <c:v>Instagram</c:v>
                </c:pt>
                <c:pt idx="4">
                  <c:v>Lokalavisa</c:v>
                </c:pt>
                <c:pt idx="5">
                  <c:v>Regionale medier</c:v>
                </c:pt>
                <c:pt idx="6">
                  <c:v>TikTok</c:v>
                </c:pt>
                <c:pt idx="7">
                  <c:v>Twitter</c:v>
                </c:pt>
                <c:pt idx="8">
                  <c:v>Ingen av disse</c:v>
                </c:pt>
              </c:strCache>
            </c:strRef>
          </c:cat>
          <c:val>
            <c:numRef>
              <c:f>'Ark1'!$G$2:$G$10</c:f>
              <c:numCache>
                <c:formatCode>General</c:formatCode>
                <c:ptCount val="9"/>
                <c:pt idx="0">
                  <c:v>89</c:v>
                </c:pt>
                <c:pt idx="1">
                  <c:v>91</c:v>
                </c:pt>
                <c:pt idx="2">
                  <c:v>74</c:v>
                </c:pt>
                <c:pt idx="3">
                  <c:v>56</c:v>
                </c:pt>
                <c:pt idx="4">
                  <c:v>76</c:v>
                </c:pt>
                <c:pt idx="5">
                  <c:v>58</c:v>
                </c:pt>
                <c:pt idx="6">
                  <c:v>9</c:v>
                </c:pt>
                <c:pt idx="7">
                  <c:v>12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BB-4FF2-AFE6-C34B114C7A76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'Ark1'!$A$2:$A$10</c:f>
              <c:strCache>
                <c:ptCount val="9"/>
                <c:pt idx="0">
                  <c:v>Facebook</c:v>
                </c:pt>
                <c:pt idx="1">
                  <c:v>Nasjonale medier (VG, Dagbladet, NRK)</c:v>
                </c:pt>
                <c:pt idx="2">
                  <c:v>Snapchat</c:v>
                </c:pt>
                <c:pt idx="3">
                  <c:v>Instagram</c:v>
                </c:pt>
                <c:pt idx="4">
                  <c:v>Lokalavisa</c:v>
                </c:pt>
                <c:pt idx="5">
                  <c:v>Regionale medier</c:v>
                </c:pt>
                <c:pt idx="6">
                  <c:v>TikTok</c:v>
                </c:pt>
                <c:pt idx="7">
                  <c:v>Twitter</c:v>
                </c:pt>
                <c:pt idx="8">
                  <c:v>Ingen av disse</c:v>
                </c:pt>
              </c:strCache>
            </c:strRef>
          </c:cat>
          <c:val>
            <c:numRef>
              <c:f>'Ark1'!$H$2:$H$10</c:f>
              <c:numCache>
                <c:formatCode>General</c:formatCode>
                <c:ptCount val="9"/>
                <c:pt idx="0">
                  <c:v>90</c:v>
                </c:pt>
                <c:pt idx="1">
                  <c:v>86</c:v>
                </c:pt>
                <c:pt idx="2">
                  <c:v>82</c:v>
                </c:pt>
                <c:pt idx="3">
                  <c:v>71</c:v>
                </c:pt>
                <c:pt idx="4">
                  <c:v>68</c:v>
                </c:pt>
                <c:pt idx="5">
                  <c:v>52</c:v>
                </c:pt>
                <c:pt idx="6">
                  <c:v>22</c:v>
                </c:pt>
                <c:pt idx="7">
                  <c:v>16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BB-4FF2-AFE6-C34B114C7A7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699378688"/>
        <c:axId val="699381968"/>
      </c:barChart>
      <c:catAx>
        <c:axId val="6993786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nb-NO"/>
          </a:p>
        </c:txPr>
        <c:crossAx val="699381968"/>
        <c:crosses val="autoZero"/>
        <c:auto val="1"/>
        <c:lblAlgn val="ctr"/>
        <c:lblOffset val="100"/>
        <c:noMultiLvlLbl val="0"/>
      </c:catAx>
      <c:valAx>
        <c:axId val="69938196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nb-NO"/>
          </a:p>
        </c:txPr>
        <c:crossAx val="69937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01231559563707"/>
          <c:y val="2.476014824895062E-2"/>
          <c:w val="0.69660166657872957"/>
          <c:h val="6.33362642590184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latin typeface="Calibri" panose="020F0502020204030204" pitchFamily="34" charset="0"/>
          <a:cs typeface="Calibri" panose="020F0502020204030204" pitchFamily="34" charset="0"/>
        </a:defRPr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6677682639982"/>
          <c:y val="0.18740954719734004"/>
          <c:w val="0.8424873743686031"/>
          <c:h val="0.8125904528026599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'Ark1'!$A$2</c:f>
              <c:strCache>
                <c:ptCount val="1"/>
                <c:pt idx="0">
                  <c:v>Svært lite interessert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'Ark1'!$B$1:$H$1</c:f>
              <c:strCache>
                <c:ptCount val="7"/>
                <c:pt idx="0">
                  <c:v>Mann</c:v>
                </c:pt>
                <c:pt idx="1">
                  <c:v>Kvinne</c:v>
                </c:pt>
                <c:pt idx="2">
                  <c:v>20-24 år</c:v>
                </c:pt>
                <c:pt idx="3">
                  <c:v>25-29 år</c:v>
                </c:pt>
                <c:pt idx="4">
                  <c:v>30-34 år</c:v>
                </c:pt>
                <c:pt idx="5">
                  <c:v>35-40 år</c:v>
                </c:pt>
                <c:pt idx="6">
                  <c:v>Totalt</c:v>
                </c:pt>
              </c:strCache>
            </c:strRef>
          </c:cat>
          <c:val>
            <c:numRef>
              <c:f>'Ark1'!$B$2:$H$2</c:f>
              <c:numCache>
                <c:formatCode>General</c:formatCode>
                <c:ptCount val="7"/>
                <c:pt idx="0">
                  <c:v>3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DD-48C5-A4F0-1ED36048500A}"/>
            </c:ext>
          </c:extLst>
        </c:ser>
        <c:ser>
          <c:idx val="1"/>
          <c:order val="1"/>
          <c:tx>
            <c:strRef>
              <c:f>'Ark1'!$A$3</c:f>
              <c:strCache>
                <c:ptCount val="1"/>
                <c:pt idx="0">
                  <c:v>Lite interessert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'Ark1'!$B$1:$H$1</c:f>
              <c:strCache>
                <c:ptCount val="7"/>
                <c:pt idx="0">
                  <c:v>Mann</c:v>
                </c:pt>
                <c:pt idx="1">
                  <c:v>Kvinne</c:v>
                </c:pt>
                <c:pt idx="2">
                  <c:v>20-24 år</c:v>
                </c:pt>
                <c:pt idx="3">
                  <c:v>25-29 år</c:v>
                </c:pt>
                <c:pt idx="4">
                  <c:v>30-34 år</c:v>
                </c:pt>
                <c:pt idx="5">
                  <c:v>35-40 år</c:v>
                </c:pt>
                <c:pt idx="6">
                  <c:v>Totalt</c:v>
                </c:pt>
              </c:strCache>
            </c:strRef>
          </c:cat>
          <c:val>
            <c:numRef>
              <c:f>'Ark1'!$B$3:$H$3</c:f>
              <c:numCache>
                <c:formatCode>General</c:formatCode>
                <c:ptCount val="7"/>
                <c:pt idx="0">
                  <c:v>7</c:v>
                </c:pt>
                <c:pt idx="1">
                  <c:v>6</c:v>
                </c:pt>
                <c:pt idx="2">
                  <c:v>11</c:v>
                </c:pt>
                <c:pt idx="3">
                  <c:v>5</c:v>
                </c:pt>
                <c:pt idx="4">
                  <c:v>4</c:v>
                </c:pt>
                <c:pt idx="5">
                  <c:v>6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DD-48C5-A4F0-1ED36048500A}"/>
            </c:ext>
          </c:extLst>
        </c:ser>
        <c:ser>
          <c:idx val="2"/>
          <c:order val="2"/>
          <c:tx>
            <c:strRef>
              <c:f>'Ark1'!$A$4</c:f>
              <c:strCache>
                <c:ptCount val="1"/>
                <c:pt idx="0">
                  <c:v>Verken eller</c:v>
                </c:pt>
              </c:strCache>
            </c:strRef>
          </c:tx>
          <c:spPr>
            <a:solidFill>
              <a:srgbClr val="FFFF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'Ark1'!$B$1:$H$1</c:f>
              <c:strCache>
                <c:ptCount val="7"/>
                <c:pt idx="0">
                  <c:v>Mann</c:v>
                </c:pt>
                <c:pt idx="1">
                  <c:v>Kvinne</c:v>
                </c:pt>
                <c:pt idx="2">
                  <c:v>20-24 år</c:v>
                </c:pt>
                <c:pt idx="3">
                  <c:v>25-29 år</c:v>
                </c:pt>
                <c:pt idx="4">
                  <c:v>30-34 år</c:v>
                </c:pt>
                <c:pt idx="5">
                  <c:v>35-40 år</c:v>
                </c:pt>
                <c:pt idx="6">
                  <c:v>Totalt</c:v>
                </c:pt>
              </c:strCache>
            </c:strRef>
          </c:cat>
          <c:val>
            <c:numRef>
              <c:f>'Ark1'!$B$4:$H$4</c:f>
              <c:numCache>
                <c:formatCode>General</c:formatCode>
                <c:ptCount val="7"/>
                <c:pt idx="0">
                  <c:v>18</c:v>
                </c:pt>
                <c:pt idx="1">
                  <c:v>16</c:v>
                </c:pt>
                <c:pt idx="2">
                  <c:v>25</c:v>
                </c:pt>
                <c:pt idx="3">
                  <c:v>17</c:v>
                </c:pt>
                <c:pt idx="4">
                  <c:v>15</c:v>
                </c:pt>
                <c:pt idx="5">
                  <c:v>11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DD-48C5-A4F0-1ED36048500A}"/>
            </c:ext>
          </c:extLst>
        </c:ser>
        <c:ser>
          <c:idx val="3"/>
          <c:order val="3"/>
          <c:tx>
            <c:strRef>
              <c:f>'Ark1'!$A$5</c:f>
              <c:strCache>
                <c:ptCount val="1"/>
                <c:pt idx="0">
                  <c:v>Interessert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'Ark1'!$B$1:$H$1</c:f>
              <c:strCache>
                <c:ptCount val="7"/>
                <c:pt idx="0">
                  <c:v>Mann</c:v>
                </c:pt>
                <c:pt idx="1">
                  <c:v>Kvinne</c:v>
                </c:pt>
                <c:pt idx="2">
                  <c:v>20-24 år</c:v>
                </c:pt>
                <c:pt idx="3">
                  <c:v>25-29 år</c:v>
                </c:pt>
                <c:pt idx="4">
                  <c:v>30-34 år</c:v>
                </c:pt>
                <c:pt idx="5">
                  <c:v>35-40 år</c:v>
                </c:pt>
                <c:pt idx="6">
                  <c:v>Totalt</c:v>
                </c:pt>
              </c:strCache>
            </c:strRef>
          </c:cat>
          <c:val>
            <c:numRef>
              <c:f>'Ark1'!$B$5:$H$5</c:f>
              <c:numCache>
                <c:formatCode>General</c:formatCode>
                <c:ptCount val="7"/>
                <c:pt idx="0">
                  <c:v>47</c:v>
                </c:pt>
                <c:pt idx="1">
                  <c:v>51</c:v>
                </c:pt>
                <c:pt idx="2">
                  <c:v>45</c:v>
                </c:pt>
                <c:pt idx="3">
                  <c:v>51</c:v>
                </c:pt>
                <c:pt idx="4">
                  <c:v>57</c:v>
                </c:pt>
                <c:pt idx="5">
                  <c:v>44</c:v>
                </c:pt>
                <c:pt idx="6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DD-48C5-A4F0-1ED36048500A}"/>
            </c:ext>
          </c:extLst>
        </c:ser>
        <c:ser>
          <c:idx val="4"/>
          <c:order val="4"/>
          <c:tx>
            <c:strRef>
              <c:f>'Ark1'!$A$6</c:f>
              <c:strCache>
                <c:ptCount val="1"/>
                <c:pt idx="0">
                  <c:v>Svært interessert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'Ark1'!$B$1:$H$1</c:f>
              <c:strCache>
                <c:ptCount val="7"/>
                <c:pt idx="0">
                  <c:v>Mann</c:v>
                </c:pt>
                <c:pt idx="1">
                  <c:v>Kvinne</c:v>
                </c:pt>
                <c:pt idx="2">
                  <c:v>20-24 år</c:v>
                </c:pt>
                <c:pt idx="3">
                  <c:v>25-29 år</c:v>
                </c:pt>
                <c:pt idx="4">
                  <c:v>30-34 år</c:v>
                </c:pt>
                <c:pt idx="5">
                  <c:v>35-40 år</c:v>
                </c:pt>
                <c:pt idx="6">
                  <c:v>Totalt</c:v>
                </c:pt>
              </c:strCache>
            </c:strRef>
          </c:cat>
          <c:val>
            <c:numRef>
              <c:f>'Ark1'!$B$6:$H$6</c:f>
              <c:numCache>
                <c:formatCode>General</c:formatCode>
                <c:ptCount val="7"/>
                <c:pt idx="0">
                  <c:v>25</c:v>
                </c:pt>
                <c:pt idx="1">
                  <c:v>26</c:v>
                </c:pt>
                <c:pt idx="2">
                  <c:v>16</c:v>
                </c:pt>
                <c:pt idx="3">
                  <c:v>25</c:v>
                </c:pt>
                <c:pt idx="4">
                  <c:v>24</c:v>
                </c:pt>
                <c:pt idx="5">
                  <c:v>38</c:v>
                </c:pt>
                <c:pt idx="6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BB-4FF2-AFE6-C34B114C7A76}"/>
            </c:ext>
          </c:extLst>
        </c:ser>
        <c:ser>
          <c:idx val="5"/>
          <c:order val="5"/>
          <c:tx>
            <c:strRef>
              <c:f>'Ark1'!$A$7</c:f>
              <c:strCache>
                <c:ptCount val="1"/>
                <c:pt idx="0">
                  <c:v>Vet ikke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'Ark1'!$B$1:$H$1</c:f>
              <c:strCache>
                <c:ptCount val="7"/>
                <c:pt idx="0">
                  <c:v>Mann</c:v>
                </c:pt>
                <c:pt idx="1">
                  <c:v>Kvinne</c:v>
                </c:pt>
                <c:pt idx="2">
                  <c:v>20-24 år</c:v>
                </c:pt>
                <c:pt idx="3">
                  <c:v>25-29 år</c:v>
                </c:pt>
                <c:pt idx="4">
                  <c:v>30-34 år</c:v>
                </c:pt>
                <c:pt idx="5">
                  <c:v>35-40 år</c:v>
                </c:pt>
                <c:pt idx="6">
                  <c:v>Totalt</c:v>
                </c:pt>
              </c:strCache>
            </c:strRef>
          </c:cat>
          <c:val>
            <c:numRef>
              <c:f>'Ark1'!$B$7:$H$7</c:f>
              <c:numCache>
                <c:formatCode>General</c:formatCode>
                <c:ptCount val="7"/>
                <c:pt idx="0">
                  <c:v>0</c:v>
                </c:pt>
                <c:pt idx="3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BB-4FF2-AFE6-C34B114C7A7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699378688"/>
        <c:axId val="699381968"/>
      </c:barChart>
      <c:catAx>
        <c:axId val="6993786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nb-NO"/>
          </a:p>
        </c:txPr>
        <c:crossAx val="699381968"/>
        <c:crosses val="autoZero"/>
        <c:auto val="1"/>
        <c:lblAlgn val="ctr"/>
        <c:lblOffset val="100"/>
        <c:noMultiLvlLbl val="0"/>
      </c:catAx>
      <c:valAx>
        <c:axId val="69938196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nb-NO"/>
          </a:p>
        </c:txPr>
        <c:crossAx val="69937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9831982307579783E-2"/>
          <c:y val="2.476014824895062E-2"/>
          <c:w val="0.93689284022752051"/>
          <c:h val="6.33362642590184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latin typeface="Calibri" panose="020F0502020204030204" pitchFamily="34" charset="0"/>
          <a:cs typeface="Calibri" panose="020F0502020204030204" pitchFamily="34" charset="0"/>
        </a:defRPr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347371879702743"/>
          <c:y val="0.18740954719734004"/>
          <c:w val="0.53968142383557383"/>
          <c:h val="0.8125904528026599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Mann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Sosiale medier</c:v>
                </c:pt>
                <c:pt idx="1">
                  <c:v>Lokalavisa på nett</c:v>
                </c:pt>
                <c:pt idx="2">
                  <c:v>Nasjonale medier</c:v>
                </c:pt>
                <c:pt idx="3">
                  <c:v>Lokalavisa på papir</c:v>
                </c:pt>
                <c:pt idx="4">
                  <c:v>Kommunens hjemmeside</c:v>
                </c:pt>
                <c:pt idx="5">
                  <c:v>Annet</c:v>
                </c:pt>
                <c:pt idx="6">
                  <c:v>Vet ikke</c:v>
                </c:pt>
              </c:strCache>
            </c:strRef>
          </c:cat>
          <c:val>
            <c:numRef>
              <c:f>'Ark1'!$B$2:$B$8</c:f>
              <c:numCache>
                <c:formatCode>General</c:formatCode>
                <c:ptCount val="7"/>
                <c:pt idx="0">
                  <c:v>69</c:v>
                </c:pt>
                <c:pt idx="1">
                  <c:v>66</c:v>
                </c:pt>
                <c:pt idx="2">
                  <c:v>34</c:v>
                </c:pt>
                <c:pt idx="3">
                  <c:v>30</c:v>
                </c:pt>
                <c:pt idx="4">
                  <c:v>27</c:v>
                </c:pt>
                <c:pt idx="5">
                  <c:v>21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DD-48C5-A4F0-1ED36048500A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Kvinne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Sosiale medier</c:v>
                </c:pt>
                <c:pt idx="1">
                  <c:v>Lokalavisa på nett</c:v>
                </c:pt>
                <c:pt idx="2">
                  <c:v>Nasjonale medier</c:v>
                </c:pt>
                <c:pt idx="3">
                  <c:v>Lokalavisa på papir</c:v>
                </c:pt>
                <c:pt idx="4">
                  <c:v>Kommunens hjemmeside</c:v>
                </c:pt>
                <c:pt idx="5">
                  <c:v>Annet</c:v>
                </c:pt>
                <c:pt idx="6">
                  <c:v>Vet ikke</c:v>
                </c:pt>
              </c:strCache>
            </c:strRef>
          </c:cat>
          <c:val>
            <c:numRef>
              <c:f>'Ark1'!$C$2:$C$8</c:f>
              <c:numCache>
                <c:formatCode>General</c:formatCode>
                <c:ptCount val="7"/>
                <c:pt idx="0">
                  <c:v>79</c:v>
                </c:pt>
                <c:pt idx="1">
                  <c:v>74</c:v>
                </c:pt>
                <c:pt idx="2">
                  <c:v>34</c:v>
                </c:pt>
                <c:pt idx="3">
                  <c:v>32</c:v>
                </c:pt>
                <c:pt idx="4">
                  <c:v>35</c:v>
                </c:pt>
                <c:pt idx="5">
                  <c:v>18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DD-48C5-A4F0-1ED36048500A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20-24 år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Sosiale medier</c:v>
                </c:pt>
                <c:pt idx="1">
                  <c:v>Lokalavisa på nett</c:v>
                </c:pt>
                <c:pt idx="2">
                  <c:v>Nasjonale medier</c:v>
                </c:pt>
                <c:pt idx="3">
                  <c:v>Lokalavisa på papir</c:v>
                </c:pt>
                <c:pt idx="4">
                  <c:v>Kommunens hjemmeside</c:v>
                </c:pt>
                <c:pt idx="5">
                  <c:v>Annet</c:v>
                </c:pt>
                <c:pt idx="6">
                  <c:v>Vet ikke</c:v>
                </c:pt>
              </c:strCache>
            </c:strRef>
          </c:cat>
          <c:val>
            <c:numRef>
              <c:f>'Ark1'!$D$2:$D$8</c:f>
              <c:numCache>
                <c:formatCode>General</c:formatCode>
                <c:ptCount val="7"/>
                <c:pt idx="0">
                  <c:v>76</c:v>
                </c:pt>
                <c:pt idx="1">
                  <c:v>69</c:v>
                </c:pt>
                <c:pt idx="2">
                  <c:v>33</c:v>
                </c:pt>
                <c:pt idx="3">
                  <c:v>25</c:v>
                </c:pt>
                <c:pt idx="4">
                  <c:v>16</c:v>
                </c:pt>
                <c:pt idx="5">
                  <c:v>19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DD-48C5-A4F0-1ED36048500A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25-29 år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Sosiale medier</c:v>
                </c:pt>
                <c:pt idx="1">
                  <c:v>Lokalavisa på nett</c:v>
                </c:pt>
                <c:pt idx="2">
                  <c:v>Nasjonale medier</c:v>
                </c:pt>
                <c:pt idx="3">
                  <c:v>Lokalavisa på papir</c:v>
                </c:pt>
                <c:pt idx="4">
                  <c:v>Kommunens hjemmeside</c:v>
                </c:pt>
                <c:pt idx="5">
                  <c:v>Annet</c:v>
                </c:pt>
                <c:pt idx="6">
                  <c:v>Vet ikke</c:v>
                </c:pt>
              </c:strCache>
            </c:strRef>
          </c:cat>
          <c:val>
            <c:numRef>
              <c:f>'Ark1'!$E$2:$E$8</c:f>
              <c:numCache>
                <c:formatCode>General</c:formatCode>
                <c:ptCount val="7"/>
                <c:pt idx="0">
                  <c:v>72</c:v>
                </c:pt>
                <c:pt idx="1">
                  <c:v>68</c:v>
                </c:pt>
                <c:pt idx="2">
                  <c:v>38</c:v>
                </c:pt>
                <c:pt idx="3">
                  <c:v>28</c:v>
                </c:pt>
                <c:pt idx="4">
                  <c:v>29</c:v>
                </c:pt>
                <c:pt idx="5">
                  <c:v>23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DD-48C5-A4F0-1ED36048500A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30-34 år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Sosiale medier</c:v>
                </c:pt>
                <c:pt idx="1">
                  <c:v>Lokalavisa på nett</c:v>
                </c:pt>
                <c:pt idx="2">
                  <c:v>Nasjonale medier</c:v>
                </c:pt>
                <c:pt idx="3">
                  <c:v>Lokalavisa på papir</c:v>
                </c:pt>
                <c:pt idx="4">
                  <c:v>Kommunens hjemmeside</c:v>
                </c:pt>
                <c:pt idx="5">
                  <c:v>Annet</c:v>
                </c:pt>
                <c:pt idx="6">
                  <c:v>Vet ikke</c:v>
                </c:pt>
              </c:strCache>
            </c:strRef>
          </c:cat>
          <c:val>
            <c:numRef>
              <c:f>'Ark1'!$F$2:$F$8</c:f>
              <c:numCache>
                <c:formatCode>General</c:formatCode>
                <c:ptCount val="7"/>
                <c:pt idx="0">
                  <c:v>74</c:v>
                </c:pt>
                <c:pt idx="1">
                  <c:v>70</c:v>
                </c:pt>
                <c:pt idx="2">
                  <c:v>31</c:v>
                </c:pt>
                <c:pt idx="3">
                  <c:v>29</c:v>
                </c:pt>
                <c:pt idx="4">
                  <c:v>35</c:v>
                </c:pt>
                <c:pt idx="5">
                  <c:v>19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BB-4FF2-AFE6-C34B114C7A76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35-40 år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Sosiale medier</c:v>
                </c:pt>
                <c:pt idx="1">
                  <c:v>Lokalavisa på nett</c:v>
                </c:pt>
                <c:pt idx="2">
                  <c:v>Nasjonale medier</c:v>
                </c:pt>
                <c:pt idx="3">
                  <c:v>Lokalavisa på papir</c:v>
                </c:pt>
                <c:pt idx="4">
                  <c:v>Kommunens hjemmeside</c:v>
                </c:pt>
                <c:pt idx="5">
                  <c:v>Annet</c:v>
                </c:pt>
                <c:pt idx="6">
                  <c:v>Vet ikke</c:v>
                </c:pt>
              </c:strCache>
            </c:strRef>
          </c:cat>
          <c:val>
            <c:numRef>
              <c:f>'Ark1'!$G$2:$G$8</c:f>
              <c:numCache>
                <c:formatCode>General</c:formatCode>
                <c:ptCount val="7"/>
                <c:pt idx="0">
                  <c:v>74</c:v>
                </c:pt>
                <c:pt idx="1">
                  <c:v>73</c:v>
                </c:pt>
                <c:pt idx="2">
                  <c:v>33</c:v>
                </c:pt>
                <c:pt idx="3">
                  <c:v>42</c:v>
                </c:pt>
                <c:pt idx="4">
                  <c:v>44</c:v>
                </c:pt>
                <c:pt idx="5">
                  <c:v>17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BB-4FF2-AFE6-C34B114C7A76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Sosiale medier</c:v>
                </c:pt>
                <c:pt idx="1">
                  <c:v>Lokalavisa på nett</c:v>
                </c:pt>
                <c:pt idx="2">
                  <c:v>Nasjonale medier</c:v>
                </c:pt>
                <c:pt idx="3">
                  <c:v>Lokalavisa på papir</c:v>
                </c:pt>
                <c:pt idx="4">
                  <c:v>Kommunens hjemmeside</c:v>
                </c:pt>
                <c:pt idx="5">
                  <c:v>Annet</c:v>
                </c:pt>
                <c:pt idx="6">
                  <c:v>Vet ikke</c:v>
                </c:pt>
              </c:strCache>
            </c:strRef>
          </c:cat>
          <c:val>
            <c:numRef>
              <c:f>'Ark1'!$H$2:$H$8</c:f>
              <c:numCache>
                <c:formatCode>General</c:formatCode>
                <c:ptCount val="7"/>
                <c:pt idx="0">
                  <c:v>74</c:v>
                </c:pt>
                <c:pt idx="1">
                  <c:v>70</c:v>
                </c:pt>
                <c:pt idx="2">
                  <c:v>34</c:v>
                </c:pt>
                <c:pt idx="3">
                  <c:v>31</c:v>
                </c:pt>
                <c:pt idx="4">
                  <c:v>31</c:v>
                </c:pt>
                <c:pt idx="5">
                  <c:v>20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BB-4FF2-AFE6-C34B114C7A7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699378688"/>
        <c:axId val="699381968"/>
      </c:barChart>
      <c:catAx>
        <c:axId val="6993786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nb-NO"/>
          </a:p>
        </c:txPr>
        <c:crossAx val="699381968"/>
        <c:crosses val="autoZero"/>
        <c:auto val="1"/>
        <c:lblAlgn val="ctr"/>
        <c:lblOffset val="100"/>
        <c:noMultiLvlLbl val="0"/>
      </c:catAx>
      <c:valAx>
        <c:axId val="69938196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nb-NO"/>
          </a:p>
        </c:txPr>
        <c:crossAx val="69937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01231559563707"/>
          <c:y val="2.476014824895062E-2"/>
          <c:w val="0.69660166657872957"/>
          <c:h val="6.33362642590184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latin typeface="Calibri" panose="020F0502020204030204" pitchFamily="34" charset="0"/>
          <a:cs typeface="Calibri" panose="020F0502020204030204" pitchFamily="34" charset="0"/>
        </a:defRPr>
      </a:pPr>
      <a:endParaRPr lang="nb-N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258340469565352"/>
          <c:y val="0.18740954719734004"/>
          <c:w val="0.6705717379369478"/>
          <c:h val="0.8125904528026599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Mann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'Ark1'!$A$2:$A$11</c:f>
              <c:strCache>
                <c:ptCount val="10"/>
                <c:pt idx="0">
                  <c:v>Nyheter</c:v>
                </c:pt>
                <c:pt idx="1">
                  <c:v>Arrangement</c:v>
                </c:pt>
                <c:pt idx="2">
                  <c:v>Næringsliv</c:v>
                </c:pt>
                <c:pt idx="3">
                  <c:v>Kultur</c:v>
                </c:pt>
                <c:pt idx="4">
                  <c:v>Sport</c:v>
                </c:pt>
                <c:pt idx="5">
                  <c:v>Personlige historier</c:v>
                </c:pt>
                <c:pt idx="6">
                  <c:v>Annonser</c:v>
                </c:pt>
                <c:pt idx="7">
                  <c:v>Annet</c:v>
                </c:pt>
                <c:pt idx="8">
                  <c:v>Vet ikke</c:v>
                </c:pt>
                <c:pt idx="9">
                  <c:v>Ikke interessert</c:v>
                </c:pt>
              </c:strCache>
            </c:str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80</c:v>
                </c:pt>
                <c:pt idx="1">
                  <c:v>57</c:v>
                </c:pt>
                <c:pt idx="2">
                  <c:v>64</c:v>
                </c:pt>
                <c:pt idx="3">
                  <c:v>44</c:v>
                </c:pt>
                <c:pt idx="4">
                  <c:v>38</c:v>
                </c:pt>
                <c:pt idx="5">
                  <c:v>20</c:v>
                </c:pt>
                <c:pt idx="6">
                  <c:v>19</c:v>
                </c:pt>
                <c:pt idx="7">
                  <c:v>10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DD-48C5-A4F0-1ED36048500A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Kvinne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'Ark1'!$A$2:$A$11</c:f>
              <c:strCache>
                <c:ptCount val="10"/>
                <c:pt idx="0">
                  <c:v>Nyheter</c:v>
                </c:pt>
                <c:pt idx="1">
                  <c:v>Arrangement</c:v>
                </c:pt>
                <c:pt idx="2">
                  <c:v>Næringsliv</c:v>
                </c:pt>
                <c:pt idx="3">
                  <c:v>Kultur</c:v>
                </c:pt>
                <c:pt idx="4">
                  <c:v>Sport</c:v>
                </c:pt>
                <c:pt idx="5">
                  <c:v>Personlige historier</c:v>
                </c:pt>
                <c:pt idx="6">
                  <c:v>Annonser</c:v>
                </c:pt>
                <c:pt idx="7">
                  <c:v>Annet</c:v>
                </c:pt>
                <c:pt idx="8">
                  <c:v>Vet ikke</c:v>
                </c:pt>
                <c:pt idx="9">
                  <c:v>Ikke interessert</c:v>
                </c:pt>
              </c:strCache>
            </c:strRef>
          </c:cat>
          <c:val>
            <c:numRef>
              <c:f>'Ark1'!$C$2:$C$11</c:f>
              <c:numCache>
                <c:formatCode>General</c:formatCode>
                <c:ptCount val="10"/>
                <c:pt idx="0">
                  <c:v>87</c:v>
                </c:pt>
                <c:pt idx="1">
                  <c:v>64</c:v>
                </c:pt>
                <c:pt idx="2">
                  <c:v>49</c:v>
                </c:pt>
                <c:pt idx="3">
                  <c:v>63</c:v>
                </c:pt>
                <c:pt idx="4">
                  <c:v>23</c:v>
                </c:pt>
                <c:pt idx="5">
                  <c:v>35</c:v>
                </c:pt>
                <c:pt idx="6">
                  <c:v>22</c:v>
                </c:pt>
                <c:pt idx="7">
                  <c:v>11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DD-48C5-A4F0-1ED36048500A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20-24 år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'Ark1'!$A$2:$A$11</c:f>
              <c:strCache>
                <c:ptCount val="10"/>
                <c:pt idx="0">
                  <c:v>Nyheter</c:v>
                </c:pt>
                <c:pt idx="1">
                  <c:v>Arrangement</c:v>
                </c:pt>
                <c:pt idx="2">
                  <c:v>Næringsliv</c:v>
                </c:pt>
                <c:pt idx="3">
                  <c:v>Kultur</c:v>
                </c:pt>
                <c:pt idx="4">
                  <c:v>Sport</c:v>
                </c:pt>
                <c:pt idx="5">
                  <c:v>Personlige historier</c:v>
                </c:pt>
                <c:pt idx="6">
                  <c:v>Annonser</c:v>
                </c:pt>
                <c:pt idx="7">
                  <c:v>Annet</c:v>
                </c:pt>
                <c:pt idx="8">
                  <c:v>Vet ikke</c:v>
                </c:pt>
                <c:pt idx="9">
                  <c:v>Ikke interessert</c:v>
                </c:pt>
              </c:strCache>
            </c:strRef>
          </c:cat>
          <c:val>
            <c:numRef>
              <c:f>'Ark1'!$D$2:$D$11</c:f>
              <c:numCache>
                <c:formatCode>General</c:formatCode>
                <c:ptCount val="10"/>
                <c:pt idx="0">
                  <c:v>77</c:v>
                </c:pt>
                <c:pt idx="1">
                  <c:v>50</c:v>
                </c:pt>
                <c:pt idx="2">
                  <c:v>48</c:v>
                </c:pt>
                <c:pt idx="3">
                  <c:v>47</c:v>
                </c:pt>
                <c:pt idx="4">
                  <c:v>29</c:v>
                </c:pt>
                <c:pt idx="5">
                  <c:v>26</c:v>
                </c:pt>
                <c:pt idx="6">
                  <c:v>16</c:v>
                </c:pt>
                <c:pt idx="7">
                  <c:v>9</c:v>
                </c:pt>
                <c:pt idx="8">
                  <c:v>3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DD-48C5-A4F0-1ED36048500A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25-29 år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'Ark1'!$A$2:$A$11</c:f>
              <c:strCache>
                <c:ptCount val="10"/>
                <c:pt idx="0">
                  <c:v>Nyheter</c:v>
                </c:pt>
                <c:pt idx="1">
                  <c:v>Arrangement</c:v>
                </c:pt>
                <c:pt idx="2">
                  <c:v>Næringsliv</c:v>
                </c:pt>
                <c:pt idx="3">
                  <c:v>Kultur</c:v>
                </c:pt>
                <c:pt idx="4">
                  <c:v>Sport</c:v>
                </c:pt>
                <c:pt idx="5">
                  <c:v>Personlige historier</c:v>
                </c:pt>
                <c:pt idx="6">
                  <c:v>Annonser</c:v>
                </c:pt>
                <c:pt idx="7">
                  <c:v>Annet</c:v>
                </c:pt>
                <c:pt idx="8">
                  <c:v>Vet ikke</c:v>
                </c:pt>
                <c:pt idx="9">
                  <c:v>Ikke interessert</c:v>
                </c:pt>
              </c:strCache>
            </c:strRef>
          </c:cat>
          <c:val>
            <c:numRef>
              <c:f>'Ark1'!$E$2:$E$11</c:f>
              <c:numCache>
                <c:formatCode>General</c:formatCode>
                <c:ptCount val="10"/>
                <c:pt idx="0">
                  <c:v>87</c:v>
                </c:pt>
                <c:pt idx="1">
                  <c:v>60</c:v>
                </c:pt>
                <c:pt idx="2">
                  <c:v>58</c:v>
                </c:pt>
                <c:pt idx="3">
                  <c:v>51</c:v>
                </c:pt>
                <c:pt idx="4">
                  <c:v>33</c:v>
                </c:pt>
                <c:pt idx="5">
                  <c:v>30</c:v>
                </c:pt>
                <c:pt idx="6">
                  <c:v>20</c:v>
                </c:pt>
                <c:pt idx="7">
                  <c:v>10</c:v>
                </c:pt>
                <c:pt idx="8">
                  <c:v>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DD-48C5-A4F0-1ED36048500A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30-34 år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'Ark1'!$A$2:$A$11</c:f>
              <c:strCache>
                <c:ptCount val="10"/>
                <c:pt idx="0">
                  <c:v>Nyheter</c:v>
                </c:pt>
                <c:pt idx="1">
                  <c:v>Arrangement</c:v>
                </c:pt>
                <c:pt idx="2">
                  <c:v>Næringsliv</c:v>
                </c:pt>
                <c:pt idx="3">
                  <c:v>Kultur</c:v>
                </c:pt>
                <c:pt idx="4">
                  <c:v>Sport</c:v>
                </c:pt>
                <c:pt idx="5">
                  <c:v>Personlige historier</c:v>
                </c:pt>
                <c:pt idx="6">
                  <c:v>Annonser</c:v>
                </c:pt>
                <c:pt idx="7">
                  <c:v>Annet</c:v>
                </c:pt>
                <c:pt idx="8">
                  <c:v>Vet ikke</c:v>
                </c:pt>
                <c:pt idx="9">
                  <c:v>Ikke interessert</c:v>
                </c:pt>
              </c:strCache>
            </c:strRef>
          </c:cat>
          <c:val>
            <c:numRef>
              <c:f>'Ark1'!$F$2:$F$11</c:f>
              <c:numCache>
                <c:formatCode>General</c:formatCode>
                <c:ptCount val="10"/>
                <c:pt idx="0">
                  <c:v>82</c:v>
                </c:pt>
                <c:pt idx="1">
                  <c:v>63</c:v>
                </c:pt>
                <c:pt idx="2">
                  <c:v>56</c:v>
                </c:pt>
                <c:pt idx="3">
                  <c:v>57</c:v>
                </c:pt>
                <c:pt idx="4">
                  <c:v>27</c:v>
                </c:pt>
                <c:pt idx="5">
                  <c:v>25</c:v>
                </c:pt>
                <c:pt idx="6">
                  <c:v>22</c:v>
                </c:pt>
                <c:pt idx="7">
                  <c:v>10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BB-4FF2-AFE6-C34B114C7A76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35-40 år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'Ark1'!$A$2:$A$11</c:f>
              <c:strCache>
                <c:ptCount val="10"/>
                <c:pt idx="0">
                  <c:v>Nyheter</c:v>
                </c:pt>
                <c:pt idx="1">
                  <c:v>Arrangement</c:v>
                </c:pt>
                <c:pt idx="2">
                  <c:v>Næringsliv</c:v>
                </c:pt>
                <c:pt idx="3">
                  <c:v>Kultur</c:v>
                </c:pt>
                <c:pt idx="4">
                  <c:v>Sport</c:v>
                </c:pt>
                <c:pt idx="5">
                  <c:v>Personlige historier</c:v>
                </c:pt>
                <c:pt idx="6">
                  <c:v>Annonser</c:v>
                </c:pt>
                <c:pt idx="7">
                  <c:v>Annet</c:v>
                </c:pt>
                <c:pt idx="8">
                  <c:v>Vet ikke</c:v>
                </c:pt>
                <c:pt idx="9">
                  <c:v>Ikke interessert</c:v>
                </c:pt>
              </c:strCache>
            </c:strRef>
          </c:cat>
          <c:val>
            <c:numRef>
              <c:f>'Ark1'!$G$2:$G$11</c:f>
              <c:numCache>
                <c:formatCode>General</c:formatCode>
                <c:ptCount val="10"/>
                <c:pt idx="0">
                  <c:v>87</c:v>
                </c:pt>
                <c:pt idx="1">
                  <c:v>68</c:v>
                </c:pt>
                <c:pt idx="2">
                  <c:v>64</c:v>
                </c:pt>
                <c:pt idx="3">
                  <c:v>59</c:v>
                </c:pt>
                <c:pt idx="4">
                  <c:v>34</c:v>
                </c:pt>
                <c:pt idx="5">
                  <c:v>27</c:v>
                </c:pt>
                <c:pt idx="6">
                  <c:v>23</c:v>
                </c:pt>
                <c:pt idx="7">
                  <c:v>14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BB-4FF2-AFE6-C34B114C7A76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'Ark1'!$A$2:$A$11</c:f>
              <c:strCache>
                <c:ptCount val="10"/>
                <c:pt idx="0">
                  <c:v>Nyheter</c:v>
                </c:pt>
                <c:pt idx="1">
                  <c:v>Arrangement</c:v>
                </c:pt>
                <c:pt idx="2">
                  <c:v>Næringsliv</c:v>
                </c:pt>
                <c:pt idx="3">
                  <c:v>Kultur</c:v>
                </c:pt>
                <c:pt idx="4">
                  <c:v>Sport</c:v>
                </c:pt>
                <c:pt idx="5">
                  <c:v>Personlige historier</c:v>
                </c:pt>
                <c:pt idx="6">
                  <c:v>Annonser</c:v>
                </c:pt>
                <c:pt idx="7">
                  <c:v>Annet</c:v>
                </c:pt>
                <c:pt idx="8">
                  <c:v>Vet ikke</c:v>
                </c:pt>
                <c:pt idx="9">
                  <c:v>Ikke interessert</c:v>
                </c:pt>
              </c:strCache>
            </c:strRef>
          </c:cat>
          <c:val>
            <c:numRef>
              <c:f>'Ark1'!$H$2:$H$11</c:f>
              <c:numCache>
                <c:formatCode>General</c:formatCode>
                <c:ptCount val="10"/>
                <c:pt idx="0">
                  <c:v>83</c:v>
                </c:pt>
                <c:pt idx="1">
                  <c:v>60</c:v>
                </c:pt>
                <c:pt idx="2">
                  <c:v>56</c:v>
                </c:pt>
                <c:pt idx="3">
                  <c:v>54</c:v>
                </c:pt>
                <c:pt idx="4">
                  <c:v>31</c:v>
                </c:pt>
                <c:pt idx="5">
                  <c:v>27</c:v>
                </c:pt>
                <c:pt idx="6">
                  <c:v>20</c:v>
                </c:pt>
                <c:pt idx="7">
                  <c:v>11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BB-4FF2-AFE6-C34B114C7A7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699378688"/>
        <c:axId val="699381968"/>
      </c:barChart>
      <c:catAx>
        <c:axId val="6993786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nb-NO"/>
          </a:p>
        </c:txPr>
        <c:crossAx val="699381968"/>
        <c:crosses val="autoZero"/>
        <c:auto val="1"/>
        <c:lblAlgn val="ctr"/>
        <c:lblOffset val="100"/>
        <c:noMultiLvlLbl val="0"/>
      </c:catAx>
      <c:valAx>
        <c:axId val="69938196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nb-NO"/>
          </a:p>
        </c:txPr>
        <c:crossAx val="69937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01231559563707"/>
          <c:y val="2.476014824895062E-2"/>
          <c:w val="0.69660166657872957"/>
          <c:h val="6.33362642590184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latin typeface="Calibri" panose="020F0502020204030204" pitchFamily="34" charset="0"/>
          <a:cs typeface="Calibri" panose="020F0502020204030204" pitchFamily="34" charset="0"/>
        </a:defRPr>
      </a:pPr>
      <a:endParaRPr lang="nb-N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6677682639982"/>
          <c:y val="0.18740954719734004"/>
          <c:w val="0.8424873743686031"/>
          <c:h val="0.8125904528026599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'Ark1'!$A$2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'Ark1'!$B$1:$H$1</c:f>
              <c:strCache>
                <c:ptCount val="7"/>
                <c:pt idx="0">
                  <c:v>Mann</c:v>
                </c:pt>
                <c:pt idx="1">
                  <c:v>Kvinne</c:v>
                </c:pt>
                <c:pt idx="2">
                  <c:v>20-24 år</c:v>
                </c:pt>
                <c:pt idx="3">
                  <c:v>25-29 år</c:v>
                </c:pt>
                <c:pt idx="4">
                  <c:v>30-34 år</c:v>
                </c:pt>
                <c:pt idx="5">
                  <c:v>35-40 år</c:v>
                </c:pt>
                <c:pt idx="6">
                  <c:v>Totalt</c:v>
                </c:pt>
              </c:strCache>
            </c:strRef>
          </c:cat>
          <c:val>
            <c:numRef>
              <c:f>'Ark1'!$B$2:$H$2</c:f>
              <c:numCache>
                <c:formatCode>General</c:formatCode>
                <c:ptCount val="7"/>
                <c:pt idx="0">
                  <c:v>49</c:v>
                </c:pt>
                <c:pt idx="1">
                  <c:v>63</c:v>
                </c:pt>
                <c:pt idx="2">
                  <c:v>55</c:v>
                </c:pt>
                <c:pt idx="3">
                  <c:v>62</c:v>
                </c:pt>
                <c:pt idx="4">
                  <c:v>53</c:v>
                </c:pt>
                <c:pt idx="5">
                  <c:v>54</c:v>
                </c:pt>
                <c:pt idx="6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DD-48C5-A4F0-1ED36048500A}"/>
            </c:ext>
          </c:extLst>
        </c:ser>
        <c:ser>
          <c:idx val="1"/>
          <c:order val="1"/>
          <c:tx>
            <c:strRef>
              <c:f>'Ark1'!$A$3</c:f>
              <c:strCache>
                <c:ptCount val="1"/>
                <c:pt idx="0">
                  <c:v>Nei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'Ark1'!$B$1:$H$1</c:f>
              <c:strCache>
                <c:ptCount val="7"/>
                <c:pt idx="0">
                  <c:v>Mann</c:v>
                </c:pt>
                <c:pt idx="1">
                  <c:v>Kvinne</c:v>
                </c:pt>
                <c:pt idx="2">
                  <c:v>20-24 år</c:v>
                </c:pt>
                <c:pt idx="3">
                  <c:v>25-29 år</c:v>
                </c:pt>
                <c:pt idx="4">
                  <c:v>30-34 år</c:v>
                </c:pt>
                <c:pt idx="5">
                  <c:v>35-40 år</c:v>
                </c:pt>
                <c:pt idx="6">
                  <c:v>Totalt</c:v>
                </c:pt>
              </c:strCache>
            </c:strRef>
          </c:cat>
          <c:val>
            <c:numRef>
              <c:f>'Ark1'!$B$3:$H$3</c:f>
              <c:numCache>
                <c:formatCode>General</c:formatCode>
                <c:ptCount val="7"/>
                <c:pt idx="0">
                  <c:v>50</c:v>
                </c:pt>
                <c:pt idx="1">
                  <c:v>34</c:v>
                </c:pt>
                <c:pt idx="2">
                  <c:v>43</c:v>
                </c:pt>
                <c:pt idx="3">
                  <c:v>35</c:v>
                </c:pt>
                <c:pt idx="4">
                  <c:v>45</c:v>
                </c:pt>
                <c:pt idx="5">
                  <c:v>45</c:v>
                </c:pt>
                <c:pt idx="6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DD-48C5-A4F0-1ED36048500A}"/>
            </c:ext>
          </c:extLst>
        </c:ser>
        <c:ser>
          <c:idx val="2"/>
          <c:order val="2"/>
          <c:tx>
            <c:strRef>
              <c:f>'Ark1'!$A$4</c:f>
              <c:strCache>
                <c:ptCount val="1"/>
                <c:pt idx="0">
                  <c:v>Vet ikke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'Ark1'!$B$1:$H$1</c:f>
              <c:strCache>
                <c:ptCount val="7"/>
                <c:pt idx="0">
                  <c:v>Mann</c:v>
                </c:pt>
                <c:pt idx="1">
                  <c:v>Kvinne</c:v>
                </c:pt>
                <c:pt idx="2">
                  <c:v>20-24 år</c:v>
                </c:pt>
                <c:pt idx="3">
                  <c:v>25-29 år</c:v>
                </c:pt>
                <c:pt idx="4">
                  <c:v>30-34 år</c:v>
                </c:pt>
                <c:pt idx="5">
                  <c:v>35-40 år</c:v>
                </c:pt>
                <c:pt idx="6">
                  <c:v>Totalt</c:v>
                </c:pt>
              </c:strCache>
            </c:strRef>
          </c:cat>
          <c:val>
            <c:numRef>
              <c:f>'Ark1'!$B$4:$H$4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DD-48C5-A4F0-1ED36048500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699378688"/>
        <c:axId val="699381968"/>
      </c:barChart>
      <c:catAx>
        <c:axId val="6993786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nb-NO"/>
          </a:p>
        </c:txPr>
        <c:crossAx val="699381968"/>
        <c:crosses val="autoZero"/>
        <c:auto val="1"/>
        <c:lblAlgn val="ctr"/>
        <c:lblOffset val="100"/>
        <c:noMultiLvlLbl val="0"/>
      </c:catAx>
      <c:valAx>
        <c:axId val="69938196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nb-NO"/>
          </a:p>
        </c:txPr>
        <c:crossAx val="69937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5462946996421859"/>
          <c:y val="4.6425277966782412E-2"/>
          <c:w val="0.73762698890901102"/>
          <c:h val="6.33362642590184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latin typeface="Calibri" panose="020F0502020204030204" pitchFamily="34" charset="0"/>
          <a:cs typeface="Calibri" panose="020F0502020204030204" pitchFamily="34" charset="0"/>
        </a:defRPr>
      </a:pPr>
      <a:endParaRPr lang="nb-N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6677682639982"/>
          <c:y val="0.18740954719734004"/>
          <c:w val="0.8424873743686031"/>
          <c:h val="0.8125904528026599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'Ark1'!$A$2</c:f>
              <c:strCache>
                <c:ptCount val="1"/>
                <c:pt idx="0">
                  <c:v>Digitalt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'Ark1'!$B$1:$H$1</c:f>
              <c:strCache>
                <c:ptCount val="7"/>
                <c:pt idx="0">
                  <c:v>Mann</c:v>
                </c:pt>
                <c:pt idx="1">
                  <c:v>Kvinne</c:v>
                </c:pt>
                <c:pt idx="2">
                  <c:v>20-24 år</c:v>
                </c:pt>
                <c:pt idx="3">
                  <c:v>25-29 år</c:v>
                </c:pt>
                <c:pt idx="4">
                  <c:v>30-34 år</c:v>
                </c:pt>
                <c:pt idx="5">
                  <c:v>35-40 år</c:v>
                </c:pt>
                <c:pt idx="6">
                  <c:v>Totalt</c:v>
                </c:pt>
              </c:strCache>
            </c:strRef>
          </c:cat>
          <c:val>
            <c:numRef>
              <c:f>'Ark1'!$B$2:$H$2</c:f>
              <c:numCache>
                <c:formatCode>General</c:formatCode>
                <c:ptCount val="7"/>
                <c:pt idx="0">
                  <c:v>36</c:v>
                </c:pt>
                <c:pt idx="1">
                  <c:v>43</c:v>
                </c:pt>
                <c:pt idx="2">
                  <c:v>36</c:v>
                </c:pt>
                <c:pt idx="3">
                  <c:v>48</c:v>
                </c:pt>
                <c:pt idx="4">
                  <c:v>40</c:v>
                </c:pt>
                <c:pt idx="5">
                  <c:v>36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DD-48C5-A4F0-1ED36048500A}"/>
            </c:ext>
          </c:extLst>
        </c:ser>
        <c:ser>
          <c:idx val="1"/>
          <c:order val="1"/>
          <c:tx>
            <c:strRef>
              <c:f>'Ark1'!$A$3</c:f>
              <c:strCache>
                <c:ptCount val="1"/>
                <c:pt idx="0">
                  <c:v>Papir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'Ark1'!$B$1:$H$1</c:f>
              <c:strCache>
                <c:ptCount val="7"/>
                <c:pt idx="0">
                  <c:v>Mann</c:v>
                </c:pt>
                <c:pt idx="1">
                  <c:v>Kvinne</c:v>
                </c:pt>
                <c:pt idx="2">
                  <c:v>20-24 år</c:v>
                </c:pt>
                <c:pt idx="3">
                  <c:v>25-29 år</c:v>
                </c:pt>
                <c:pt idx="4">
                  <c:v>30-34 år</c:v>
                </c:pt>
                <c:pt idx="5">
                  <c:v>35-40 år</c:v>
                </c:pt>
                <c:pt idx="6">
                  <c:v>Totalt</c:v>
                </c:pt>
              </c:strCache>
            </c:strRef>
          </c:cat>
          <c:val>
            <c:numRef>
              <c:f>'Ark1'!$B$3:$H$3</c:f>
              <c:numCache>
                <c:formatCode>General</c:formatCode>
                <c:ptCount val="7"/>
                <c:pt idx="0">
                  <c:v>9</c:v>
                </c:pt>
                <c:pt idx="1">
                  <c:v>8</c:v>
                </c:pt>
                <c:pt idx="2">
                  <c:v>10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DD-48C5-A4F0-1ED36048500A}"/>
            </c:ext>
          </c:extLst>
        </c:ser>
        <c:ser>
          <c:idx val="2"/>
          <c:order val="2"/>
          <c:tx>
            <c:strRef>
              <c:f>'Ark1'!$A$4</c:f>
              <c:strCache>
                <c:ptCount val="1"/>
                <c:pt idx="0">
                  <c:v>Begge deler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'Ark1'!$B$1:$H$1</c:f>
              <c:strCache>
                <c:ptCount val="7"/>
                <c:pt idx="0">
                  <c:v>Mann</c:v>
                </c:pt>
                <c:pt idx="1">
                  <c:v>Kvinne</c:v>
                </c:pt>
                <c:pt idx="2">
                  <c:v>20-24 år</c:v>
                </c:pt>
                <c:pt idx="3">
                  <c:v>25-29 år</c:v>
                </c:pt>
                <c:pt idx="4">
                  <c:v>30-34 år</c:v>
                </c:pt>
                <c:pt idx="5">
                  <c:v>35-40 år</c:v>
                </c:pt>
                <c:pt idx="6">
                  <c:v>Totalt</c:v>
                </c:pt>
              </c:strCache>
            </c:strRef>
          </c:cat>
          <c:val>
            <c:numRef>
              <c:f>'Ark1'!$B$4:$H$4</c:f>
              <c:numCache>
                <c:formatCode>General</c:formatCode>
                <c:ptCount val="7"/>
                <c:pt idx="0">
                  <c:v>21</c:v>
                </c:pt>
                <c:pt idx="1">
                  <c:v>23</c:v>
                </c:pt>
                <c:pt idx="2">
                  <c:v>23</c:v>
                </c:pt>
                <c:pt idx="3">
                  <c:v>16</c:v>
                </c:pt>
                <c:pt idx="4">
                  <c:v>21</c:v>
                </c:pt>
                <c:pt idx="5">
                  <c:v>29</c:v>
                </c:pt>
                <c:pt idx="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DD-48C5-A4F0-1ED36048500A}"/>
            </c:ext>
          </c:extLst>
        </c:ser>
        <c:ser>
          <c:idx val="3"/>
          <c:order val="3"/>
          <c:tx>
            <c:strRef>
              <c:f>'Ark1'!$A$5</c:f>
              <c:strCache>
                <c:ptCount val="1"/>
                <c:pt idx="0">
                  <c:v>Nei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'Ark1'!$B$1:$H$1</c:f>
              <c:strCache>
                <c:ptCount val="7"/>
                <c:pt idx="0">
                  <c:v>Mann</c:v>
                </c:pt>
                <c:pt idx="1">
                  <c:v>Kvinne</c:v>
                </c:pt>
                <c:pt idx="2">
                  <c:v>20-24 år</c:v>
                </c:pt>
                <c:pt idx="3">
                  <c:v>25-29 år</c:v>
                </c:pt>
                <c:pt idx="4">
                  <c:v>30-34 år</c:v>
                </c:pt>
                <c:pt idx="5">
                  <c:v>35-40 år</c:v>
                </c:pt>
                <c:pt idx="6">
                  <c:v>Totalt</c:v>
                </c:pt>
              </c:strCache>
            </c:strRef>
          </c:cat>
          <c:val>
            <c:numRef>
              <c:f>'Ark1'!$B$5:$H$5</c:f>
              <c:numCache>
                <c:formatCode>General</c:formatCode>
                <c:ptCount val="7"/>
                <c:pt idx="0">
                  <c:v>34</c:v>
                </c:pt>
                <c:pt idx="1">
                  <c:v>25</c:v>
                </c:pt>
                <c:pt idx="2">
                  <c:v>31</c:v>
                </c:pt>
                <c:pt idx="3">
                  <c:v>31</c:v>
                </c:pt>
                <c:pt idx="4">
                  <c:v>32</c:v>
                </c:pt>
                <c:pt idx="5">
                  <c:v>24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7A-472A-A7E9-F425050FE31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699378688"/>
        <c:axId val="699381968"/>
      </c:barChart>
      <c:catAx>
        <c:axId val="6993786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nb-NO"/>
          </a:p>
        </c:txPr>
        <c:crossAx val="699381968"/>
        <c:crosses val="autoZero"/>
        <c:auto val="1"/>
        <c:lblAlgn val="ctr"/>
        <c:lblOffset val="100"/>
        <c:noMultiLvlLbl val="0"/>
      </c:catAx>
      <c:valAx>
        <c:axId val="69938196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nb-NO"/>
          </a:p>
        </c:txPr>
        <c:crossAx val="69937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5462946996421859"/>
          <c:y val="4.6425277966782412E-2"/>
          <c:w val="0.78676292670680803"/>
          <c:h val="5.97204540270333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latin typeface="Calibri" panose="020F0502020204030204" pitchFamily="34" charset="0"/>
          <a:cs typeface="Calibri" panose="020F0502020204030204" pitchFamily="34" charset="0"/>
        </a:defRPr>
      </a:pPr>
      <a:endParaRPr lang="nb-N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258340469565352"/>
          <c:y val="0.18740954719734004"/>
          <c:w val="0.6705717379369478"/>
          <c:h val="0.8125904528026599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Mann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Pris</c:v>
                </c:pt>
                <c:pt idx="1">
                  <c:v>Bruker sosiale medier</c:v>
                </c:pt>
                <c:pt idx="2">
                  <c:v>Finner ikke relevant innhold</c:v>
                </c:pt>
                <c:pt idx="3">
                  <c:v>Nok med nasjonale nyhetsmedier</c:v>
                </c:pt>
                <c:pt idx="4">
                  <c:v>Ikke tid</c:v>
                </c:pt>
                <c:pt idx="5">
                  <c:v>Kjenner ikke til lokalavisa</c:v>
                </c:pt>
                <c:pt idx="6">
                  <c:v>Annet</c:v>
                </c:pt>
                <c:pt idx="7">
                  <c:v>Vet ikke</c:v>
                </c:pt>
              </c:strCache>
            </c:strRef>
          </c:cat>
          <c:val>
            <c:numRef>
              <c:f>'Ark1'!$B$2:$B$9</c:f>
              <c:numCache>
                <c:formatCode>General</c:formatCode>
                <c:ptCount val="8"/>
                <c:pt idx="0">
                  <c:v>29</c:v>
                </c:pt>
                <c:pt idx="1">
                  <c:v>14</c:v>
                </c:pt>
                <c:pt idx="2">
                  <c:v>15</c:v>
                </c:pt>
                <c:pt idx="3">
                  <c:v>10</c:v>
                </c:pt>
                <c:pt idx="4">
                  <c:v>5</c:v>
                </c:pt>
                <c:pt idx="5">
                  <c:v>1</c:v>
                </c:pt>
                <c:pt idx="6">
                  <c:v>24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DD-48C5-A4F0-1ED36048500A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Kvinne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Pris</c:v>
                </c:pt>
                <c:pt idx="1">
                  <c:v>Bruker sosiale medier</c:v>
                </c:pt>
                <c:pt idx="2">
                  <c:v>Finner ikke relevant innhold</c:v>
                </c:pt>
                <c:pt idx="3">
                  <c:v>Nok med nasjonale nyhetsmedier</c:v>
                </c:pt>
                <c:pt idx="4">
                  <c:v>Ikke tid</c:v>
                </c:pt>
                <c:pt idx="5">
                  <c:v>Kjenner ikke til lokalavisa</c:v>
                </c:pt>
                <c:pt idx="6">
                  <c:v>Annet</c:v>
                </c:pt>
                <c:pt idx="7">
                  <c:v>Vet ikke</c:v>
                </c:pt>
              </c:strCache>
            </c:strRef>
          </c:cat>
          <c:val>
            <c:numRef>
              <c:f>'Ark1'!$C$2:$C$9</c:f>
              <c:numCache>
                <c:formatCode>General</c:formatCode>
                <c:ptCount val="8"/>
                <c:pt idx="0">
                  <c:v>37</c:v>
                </c:pt>
                <c:pt idx="1">
                  <c:v>16</c:v>
                </c:pt>
                <c:pt idx="2">
                  <c:v>12</c:v>
                </c:pt>
                <c:pt idx="3">
                  <c:v>15</c:v>
                </c:pt>
                <c:pt idx="4">
                  <c:v>4</c:v>
                </c:pt>
                <c:pt idx="6">
                  <c:v>15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DD-48C5-A4F0-1ED36048500A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20-24 år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Pris</c:v>
                </c:pt>
                <c:pt idx="1">
                  <c:v>Bruker sosiale medier</c:v>
                </c:pt>
                <c:pt idx="2">
                  <c:v>Finner ikke relevant innhold</c:v>
                </c:pt>
                <c:pt idx="3">
                  <c:v>Nok med nasjonale nyhetsmedier</c:v>
                </c:pt>
                <c:pt idx="4">
                  <c:v>Ikke tid</c:v>
                </c:pt>
                <c:pt idx="5">
                  <c:v>Kjenner ikke til lokalavisa</c:v>
                </c:pt>
                <c:pt idx="6">
                  <c:v>Annet</c:v>
                </c:pt>
                <c:pt idx="7">
                  <c:v>Vet ikke</c:v>
                </c:pt>
              </c:strCache>
            </c:strRef>
          </c:cat>
          <c:val>
            <c:numRef>
              <c:f>'Ark1'!$D$2:$D$9</c:f>
              <c:numCache>
                <c:formatCode>General</c:formatCode>
                <c:ptCount val="8"/>
                <c:pt idx="0">
                  <c:v>31</c:v>
                </c:pt>
                <c:pt idx="1">
                  <c:v>19</c:v>
                </c:pt>
                <c:pt idx="2">
                  <c:v>16</c:v>
                </c:pt>
                <c:pt idx="3">
                  <c:v>13</c:v>
                </c:pt>
                <c:pt idx="6">
                  <c:v>17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DD-48C5-A4F0-1ED36048500A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25-29 år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Pris</c:v>
                </c:pt>
                <c:pt idx="1">
                  <c:v>Bruker sosiale medier</c:v>
                </c:pt>
                <c:pt idx="2">
                  <c:v>Finner ikke relevant innhold</c:v>
                </c:pt>
                <c:pt idx="3">
                  <c:v>Nok med nasjonale nyhetsmedier</c:v>
                </c:pt>
                <c:pt idx="4">
                  <c:v>Ikke tid</c:v>
                </c:pt>
                <c:pt idx="5">
                  <c:v>Kjenner ikke til lokalavisa</c:v>
                </c:pt>
                <c:pt idx="6">
                  <c:v>Annet</c:v>
                </c:pt>
                <c:pt idx="7">
                  <c:v>Vet ikke</c:v>
                </c:pt>
              </c:strCache>
            </c:strRef>
          </c:cat>
          <c:val>
            <c:numRef>
              <c:f>'Ark1'!$E$2:$E$9</c:f>
              <c:numCache>
                <c:formatCode>General</c:formatCode>
                <c:ptCount val="8"/>
                <c:pt idx="0">
                  <c:v>21</c:v>
                </c:pt>
                <c:pt idx="1">
                  <c:v>16</c:v>
                </c:pt>
                <c:pt idx="2">
                  <c:v>15</c:v>
                </c:pt>
                <c:pt idx="3">
                  <c:v>15</c:v>
                </c:pt>
                <c:pt idx="4">
                  <c:v>10</c:v>
                </c:pt>
                <c:pt idx="5">
                  <c:v>1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DD-48C5-A4F0-1ED36048500A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30-34 år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Pris</c:v>
                </c:pt>
                <c:pt idx="1">
                  <c:v>Bruker sosiale medier</c:v>
                </c:pt>
                <c:pt idx="2">
                  <c:v>Finner ikke relevant innhold</c:v>
                </c:pt>
                <c:pt idx="3">
                  <c:v>Nok med nasjonale nyhetsmedier</c:v>
                </c:pt>
                <c:pt idx="4">
                  <c:v>Ikke tid</c:v>
                </c:pt>
                <c:pt idx="5">
                  <c:v>Kjenner ikke til lokalavisa</c:v>
                </c:pt>
                <c:pt idx="6">
                  <c:v>Annet</c:v>
                </c:pt>
                <c:pt idx="7">
                  <c:v>Vet ikke</c:v>
                </c:pt>
              </c:strCache>
            </c:strRef>
          </c:cat>
          <c:val>
            <c:numRef>
              <c:f>'Ark1'!$F$2:$F$9</c:f>
              <c:numCache>
                <c:formatCode>General</c:formatCode>
                <c:ptCount val="8"/>
                <c:pt idx="0">
                  <c:v>34</c:v>
                </c:pt>
                <c:pt idx="1">
                  <c:v>13</c:v>
                </c:pt>
                <c:pt idx="2">
                  <c:v>11</c:v>
                </c:pt>
                <c:pt idx="3">
                  <c:v>10</c:v>
                </c:pt>
                <c:pt idx="4">
                  <c:v>5</c:v>
                </c:pt>
                <c:pt idx="6">
                  <c:v>25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BB-4FF2-AFE6-C34B114C7A76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35-40 år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Pris</c:v>
                </c:pt>
                <c:pt idx="1">
                  <c:v>Bruker sosiale medier</c:v>
                </c:pt>
                <c:pt idx="2">
                  <c:v>Finner ikke relevant innhold</c:v>
                </c:pt>
                <c:pt idx="3">
                  <c:v>Nok med nasjonale nyhetsmedier</c:v>
                </c:pt>
                <c:pt idx="4">
                  <c:v>Ikke tid</c:v>
                </c:pt>
                <c:pt idx="5">
                  <c:v>Kjenner ikke til lokalavisa</c:v>
                </c:pt>
                <c:pt idx="6">
                  <c:v>Annet</c:v>
                </c:pt>
                <c:pt idx="7">
                  <c:v>Vet ikke</c:v>
                </c:pt>
              </c:strCache>
            </c:strRef>
          </c:cat>
          <c:val>
            <c:numRef>
              <c:f>'Ark1'!$G$2:$G$9</c:f>
              <c:numCache>
                <c:formatCode>General</c:formatCode>
                <c:ptCount val="8"/>
                <c:pt idx="0">
                  <c:v>45</c:v>
                </c:pt>
                <c:pt idx="1">
                  <c:v>9</c:v>
                </c:pt>
                <c:pt idx="2">
                  <c:v>11</c:v>
                </c:pt>
                <c:pt idx="3">
                  <c:v>10</c:v>
                </c:pt>
                <c:pt idx="4">
                  <c:v>2</c:v>
                </c:pt>
                <c:pt idx="5">
                  <c:v>2</c:v>
                </c:pt>
                <c:pt idx="6">
                  <c:v>18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BB-4FF2-AFE6-C34B114C7A76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Pris</c:v>
                </c:pt>
                <c:pt idx="1">
                  <c:v>Bruker sosiale medier</c:v>
                </c:pt>
                <c:pt idx="2">
                  <c:v>Finner ikke relevant innhold</c:v>
                </c:pt>
                <c:pt idx="3">
                  <c:v>Nok med nasjonale nyhetsmedier</c:v>
                </c:pt>
                <c:pt idx="4">
                  <c:v>Ikke tid</c:v>
                </c:pt>
                <c:pt idx="5">
                  <c:v>Kjenner ikke til lokalavisa</c:v>
                </c:pt>
                <c:pt idx="6">
                  <c:v>Annet</c:v>
                </c:pt>
                <c:pt idx="7">
                  <c:v>Vet ikke</c:v>
                </c:pt>
              </c:strCache>
            </c:strRef>
          </c:cat>
          <c:val>
            <c:numRef>
              <c:f>'Ark1'!$H$2:$H$9</c:f>
              <c:numCache>
                <c:formatCode>General</c:formatCode>
                <c:ptCount val="8"/>
                <c:pt idx="0">
                  <c:v>32</c:v>
                </c:pt>
                <c:pt idx="1">
                  <c:v>15</c:v>
                </c:pt>
                <c:pt idx="2">
                  <c:v>13</c:v>
                </c:pt>
                <c:pt idx="3">
                  <c:v>12</c:v>
                </c:pt>
                <c:pt idx="4">
                  <c:v>4</c:v>
                </c:pt>
                <c:pt idx="5">
                  <c:v>1</c:v>
                </c:pt>
                <c:pt idx="6">
                  <c:v>20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BB-4FF2-AFE6-C34B114C7A7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699378688"/>
        <c:axId val="699381968"/>
      </c:barChart>
      <c:catAx>
        <c:axId val="6993786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nb-NO"/>
          </a:p>
        </c:txPr>
        <c:crossAx val="699381968"/>
        <c:crosses val="autoZero"/>
        <c:auto val="1"/>
        <c:lblAlgn val="ctr"/>
        <c:lblOffset val="100"/>
        <c:noMultiLvlLbl val="0"/>
      </c:catAx>
      <c:valAx>
        <c:axId val="69938196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nb-NO"/>
          </a:p>
        </c:txPr>
        <c:crossAx val="69937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01231559563707"/>
          <c:y val="2.476014824895062E-2"/>
          <c:w val="0.69660166657872957"/>
          <c:h val="6.33362642590184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latin typeface="Calibri" panose="020F0502020204030204" pitchFamily="34" charset="0"/>
          <a:cs typeface="Calibri" panose="020F0502020204030204" pitchFamily="34" charset="0"/>
        </a:defRPr>
      </a:pPr>
      <a:endParaRPr lang="nb-N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258340469565352"/>
          <c:y val="0.18740954719734004"/>
          <c:w val="0.6705717379369478"/>
          <c:h val="0.8125904528026599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Mann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'Ark1'!$A$2:$A$6</c:f>
              <c:strCache>
                <c:ptCount val="5"/>
                <c:pt idx="0">
                  <c:v>Lavere priser</c:v>
                </c:pt>
                <c:pt idx="1">
                  <c:v>Mer interessant stoff\nyheter</c:v>
                </c:pt>
                <c:pt idx="2">
                  <c:v>Bedre tid</c:v>
                </c:pt>
                <c:pt idx="3">
                  <c:v>Annet</c:v>
                </c:pt>
                <c:pt idx="4">
                  <c:v>Vet ikke</c:v>
                </c:pt>
              </c:strCache>
            </c:strRef>
          </c:cat>
          <c:val>
            <c:numRef>
              <c:f>'Ark1'!$B$2:$B$6</c:f>
              <c:numCache>
                <c:formatCode>General</c:formatCode>
                <c:ptCount val="5"/>
                <c:pt idx="0">
                  <c:v>25</c:v>
                </c:pt>
                <c:pt idx="1">
                  <c:v>18</c:v>
                </c:pt>
                <c:pt idx="2">
                  <c:v>5</c:v>
                </c:pt>
                <c:pt idx="3">
                  <c:v>30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DD-48C5-A4F0-1ED36048500A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Kvinne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'Ark1'!$A$2:$A$6</c:f>
              <c:strCache>
                <c:ptCount val="5"/>
                <c:pt idx="0">
                  <c:v>Lavere priser</c:v>
                </c:pt>
                <c:pt idx="1">
                  <c:v>Mer interessant stoff\nyheter</c:v>
                </c:pt>
                <c:pt idx="2">
                  <c:v>Bedre tid</c:v>
                </c:pt>
                <c:pt idx="3">
                  <c:v>Annet</c:v>
                </c:pt>
                <c:pt idx="4">
                  <c:v>Vet ikke</c:v>
                </c:pt>
              </c:strCache>
            </c:strRef>
          </c:cat>
          <c:val>
            <c:numRef>
              <c:f>'Ark1'!$C$2:$C$6</c:f>
              <c:numCache>
                <c:formatCode>General</c:formatCode>
                <c:ptCount val="5"/>
                <c:pt idx="0">
                  <c:v>27</c:v>
                </c:pt>
                <c:pt idx="1">
                  <c:v>16</c:v>
                </c:pt>
                <c:pt idx="2">
                  <c:v>1</c:v>
                </c:pt>
                <c:pt idx="3">
                  <c:v>32</c:v>
                </c:pt>
                <c:pt idx="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DD-48C5-A4F0-1ED36048500A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20-24 år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'Ark1'!$A$2:$A$6</c:f>
              <c:strCache>
                <c:ptCount val="5"/>
                <c:pt idx="0">
                  <c:v>Lavere priser</c:v>
                </c:pt>
                <c:pt idx="1">
                  <c:v>Mer interessant stoff\nyheter</c:v>
                </c:pt>
                <c:pt idx="2">
                  <c:v>Bedre tid</c:v>
                </c:pt>
                <c:pt idx="3">
                  <c:v>Annet</c:v>
                </c:pt>
                <c:pt idx="4">
                  <c:v>Vet ikke</c:v>
                </c:pt>
              </c:strCache>
            </c:strRef>
          </c:cat>
          <c:val>
            <c:numRef>
              <c:f>'Ark1'!$D$2:$D$6</c:f>
              <c:numCache>
                <c:formatCode>General</c:formatCode>
                <c:ptCount val="5"/>
                <c:pt idx="0">
                  <c:v>20</c:v>
                </c:pt>
                <c:pt idx="1">
                  <c:v>14</c:v>
                </c:pt>
                <c:pt idx="3">
                  <c:v>36</c:v>
                </c:pt>
                <c:pt idx="4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DD-48C5-A4F0-1ED36048500A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25-29 år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'Ark1'!$A$2:$A$6</c:f>
              <c:strCache>
                <c:ptCount val="5"/>
                <c:pt idx="0">
                  <c:v>Lavere priser</c:v>
                </c:pt>
                <c:pt idx="1">
                  <c:v>Mer interessant stoff\nyheter</c:v>
                </c:pt>
                <c:pt idx="2">
                  <c:v>Bedre tid</c:v>
                </c:pt>
                <c:pt idx="3">
                  <c:v>Annet</c:v>
                </c:pt>
                <c:pt idx="4">
                  <c:v>Vet ikke</c:v>
                </c:pt>
              </c:strCache>
            </c:strRef>
          </c:cat>
          <c:val>
            <c:numRef>
              <c:f>'Ark1'!$E$2:$E$6</c:f>
              <c:numCache>
                <c:formatCode>General</c:formatCode>
                <c:ptCount val="5"/>
                <c:pt idx="0">
                  <c:v>22</c:v>
                </c:pt>
                <c:pt idx="1">
                  <c:v>20</c:v>
                </c:pt>
                <c:pt idx="2">
                  <c:v>6</c:v>
                </c:pt>
                <c:pt idx="3">
                  <c:v>36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DD-48C5-A4F0-1ED36048500A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30-34 år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'Ark1'!$A$2:$A$6</c:f>
              <c:strCache>
                <c:ptCount val="5"/>
                <c:pt idx="0">
                  <c:v>Lavere priser</c:v>
                </c:pt>
                <c:pt idx="1">
                  <c:v>Mer interessant stoff\nyheter</c:v>
                </c:pt>
                <c:pt idx="2">
                  <c:v>Bedre tid</c:v>
                </c:pt>
                <c:pt idx="3">
                  <c:v>Annet</c:v>
                </c:pt>
                <c:pt idx="4">
                  <c:v>Vet ikke</c:v>
                </c:pt>
              </c:strCache>
            </c:strRef>
          </c:cat>
          <c:val>
            <c:numRef>
              <c:f>'Ark1'!$F$2:$F$6</c:f>
              <c:numCache>
                <c:formatCode>General</c:formatCode>
                <c:ptCount val="5"/>
                <c:pt idx="0">
                  <c:v>29</c:v>
                </c:pt>
                <c:pt idx="1">
                  <c:v>20</c:v>
                </c:pt>
                <c:pt idx="2">
                  <c:v>4</c:v>
                </c:pt>
                <c:pt idx="3">
                  <c:v>16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BB-4FF2-AFE6-C34B114C7A76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35-40 år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'Ark1'!$A$2:$A$6</c:f>
              <c:strCache>
                <c:ptCount val="5"/>
                <c:pt idx="0">
                  <c:v>Lavere priser</c:v>
                </c:pt>
                <c:pt idx="1">
                  <c:v>Mer interessant stoff\nyheter</c:v>
                </c:pt>
                <c:pt idx="2">
                  <c:v>Bedre tid</c:v>
                </c:pt>
                <c:pt idx="3">
                  <c:v>Annet</c:v>
                </c:pt>
                <c:pt idx="4">
                  <c:v>Vet ikke</c:v>
                </c:pt>
              </c:strCache>
            </c:strRef>
          </c:cat>
          <c:val>
            <c:numRef>
              <c:f>'Ark1'!$G$2:$G$6</c:f>
              <c:numCache>
                <c:formatCode>General</c:formatCode>
                <c:ptCount val="5"/>
                <c:pt idx="0">
                  <c:v>32</c:v>
                </c:pt>
                <c:pt idx="1">
                  <c:v>16</c:v>
                </c:pt>
                <c:pt idx="2">
                  <c:v>4</c:v>
                </c:pt>
                <c:pt idx="3">
                  <c:v>36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BB-4FF2-AFE6-C34B114C7A76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'Ark1'!$A$2:$A$6</c:f>
              <c:strCache>
                <c:ptCount val="5"/>
                <c:pt idx="0">
                  <c:v>Lavere priser</c:v>
                </c:pt>
                <c:pt idx="1">
                  <c:v>Mer interessant stoff\nyheter</c:v>
                </c:pt>
                <c:pt idx="2">
                  <c:v>Bedre tid</c:v>
                </c:pt>
                <c:pt idx="3">
                  <c:v>Annet</c:v>
                </c:pt>
                <c:pt idx="4">
                  <c:v>Vet ikke</c:v>
                </c:pt>
              </c:strCache>
            </c:strRef>
          </c:cat>
          <c:val>
            <c:numRef>
              <c:f>'Ark1'!$H$2:$H$6</c:f>
              <c:numCache>
                <c:formatCode>General</c:formatCode>
                <c:ptCount val="5"/>
                <c:pt idx="0">
                  <c:v>26</c:v>
                </c:pt>
                <c:pt idx="1">
                  <c:v>18</c:v>
                </c:pt>
                <c:pt idx="2">
                  <c:v>3</c:v>
                </c:pt>
                <c:pt idx="3">
                  <c:v>31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BB-4FF2-AFE6-C34B114C7A7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699378688"/>
        <c:axId val="699381968"/>
      </c:barChart>
      <c:catAx>
        <c:axId val="6993786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nb-NO"/>
          </a:p>
        </c:txPr>
        <c:crossAx val="699381968"/>
        <c:crosses val="autoZero"/>
        <c:auto val="1"/>
        <c:lblAlgn val="ctr"/>
        <c:lblOffset val="100"/>
        <c:noMultiLvlLbl val="0"/>
      </c:catAx>
      <c:valAx>
        <c:axId val="69938196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nb-NO"/>
          </a:p>
        </c:txPr>
        <c:crossAx val="69937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01231559563707"/>
          <c:y val="2.476014824895062E-2"/>
          <c:w val="0.69660166657872957"/>
          <c:h val="6.33362642590184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latin typeface="Calibri" panose="020F0502020204030204" pitchFamily="34" charset="0"/>
          <a:cs typeface="Calibri" panose="020F0502020204030204" pitchFamily="34" charset="0"/>
        </a:defRPr>
      </a:pPr>
      <a:endParaRPr lang="nb-N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258340469565352"/>
          <c:y val="0.18740954719734004"/>
          <c:w val="0.6705717379369478"/>
          <c:h val="0.8125904528026599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Mann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Inntil kr 50</c:v>
                </c:pt>
                <c:pt idx="1">
                  <c:v>Kr 50-99</c:v>
                </c:pt>
                <c:pt idx="2">
                  <c:v>Kr 100-149</c:v>
                </c:pt>
                <c:pt idx="3">
                  <c:v>Kr 150-199</c:v>
                </c:pt>
                <c:pt idx="4">
                  <c:v>Kr 200-299</c:v>
                </c:pt>
                <c:pt idx="5">
                  <c:v>Kr 300 eller mer</c:v>
                </c:pt>
                <c:pt idx="6">
                  <c:v>Vet ikke</c:v>
                </c:pt>
                <c:pt idx="7">
                  <c:v>Uaktuelt å abonnere</c:v>
                </c:pt>
              </c:strCache>
            </c:strRef>
          </c:cat>
          <c:val>
            <c:numRef>
              <c:f>'Ark1'!$B$2:$B$9</c:f>
              <c:numCache>
                <c:formatCode>General</c:formatCode>
                <c:ptCount val="8"/>
                <c:pt idx="0">
                  <c:v>29</c:v>
                </c:pt>
                <c:pt idx="1">
                  <c:v>16</c:v>
                </c:pt>
                <c:pt idx="2">
                  <c:v>7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  <c:pt idx="6">
                  <c:v>16</c:v>
                </c:pt>
                <c:pt idx="7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DD-48C5-A4F0-1ED36048500A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Kvinne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Inntil kr 50</c:v>
                </c:pt>
                <c:pt idx="1">
                  <c:v>Kr 50-99</c:v>
                </c:pt>
                <c:pt idx="2">
                  <c:v>Kr 100-149</c:v>
                </c:pt>
                <c:pt idx="3">
                  <c:v>Kr 150-199</c:v>
                </c:pt>
                <c:pt idx="4">
                  <c:v>Kr 200-299</c:v>
                </c:pt>
                <c:pt idx="5">
                  <c:v>Kr 300 eller mer</c:v>
                </c:pt>
                <c:pt idx="6">
                  <c:v>Vet ikke</c:v>
                </c:pt>
                <c:pt idx="7">
                  <c:v>Uaktuelt å abonnere</c:v>
                </c:pt>
              </c:strCache>
            </c:strRef>
          </c:cat>
          <c:val>
            <c:numRef>
              <c:f>'Ark1'!$C$2:$C$9</c:f>
              <c:numCache>
                <c:formatCode>General</c:formatCode>
                <c:ptCount val="8"/>
                <c:pt idx="0">
                  <c:v>29</c:v>
                </c:pt>
                <c:pt idx="1">
                  <c:v>15</c:v>
                </c:pt>
                <c:pt idx="2">
                  <c:v>11</c:v>
                </c:pt>
                <c:pt idx="3">
                  <c:v>1</c:v>
                </c:pt>
                <c:pt idx="4">
                  <c:v>5</c:v>
                </c:pt>
                <c:pt idx="6">
                  <c:v>26</c:v>
                </c:pt>
                <c:pt idx="7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DD-48C5-A4F0-1ED36048500A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20-24 år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Inntil kr 50</c:v>
                </c:pt>
                <c:pt idx="1">
                  <c:v>Kr 50-99</c:v>
                </c:pt>
                <c:pt idx="2">
                  <c:v>Kr 100-149</c:v>
                </c:pt>
                <c:pt idx="3">
                  <c:v>Kr 150-199</c:v>
                </c:pt>
                <c:pt idx="4">
                  <c:v>Kr 200-299</c:v>
                </c:pt>
                <c:pt idx="5">
                  <c:v>Kr 300 eller mer</c:v>
                </c:pt>
                <c:pt idx="6">
                  <c:v>Vet ikke</c:v>
                </c:pt>
                <c:pt idx="7">
                  <c:v>Uaktuelt å abonnere</c:v>
                </c:pt>
              </c:strCache>
            </c:strRef>
          </c:cat>
          <c:val>
            <c:numRef>
              <c:f>'Ark1'!$D$2:$D$9</c:f>
              <c:numCache>
                <c:formatCode>General</c:formatCode>
                <c:ptCount val="8"/>
                <c:pt idx="0">
                  <c:v>30</c:v>
                </c:pt>
                <c:pt idx="1">
                  <c:v>18</c:v>
                </c:pt>
                <c:pt idx="3">
                  <c:v>1</c:v>
                </c:pt>
                <c:pt idx="4">
                  <c:v>3</c:v>
                </c:pt>
                <c:pt idx="6">
                  <c:v>15</c:v>
                </c:pt>
                <c:pt idx="7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DD-48C5-A4F0-1ED36048500A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25-29 år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Inntil kr 50</c:v>
                </c:pt>
                <c:pt idx="1">
                  <c:v>Kr 50-99</c:v>
                </c:pt>
                <c:pt idx="2">
                  <c:v>Kr 100-149</c:v>
                </c:pt>
                <c:pt idx="3">
                  <c:v>Kr 150-199</c:v>
                </c:pt>
                <c:pt idx="4">
                  <c:v>Kr 200-299</c:v>
                </c:pt>
                <c:pt idx="5">
                  <c:v>Kr 300 eller mer</c:v>
                </c:pt>
                <c:pt idx="6">
                  <c:v>Vet ikke</c:v>
                </c:pt>
                <c:pt idx="7">
                  <c:v>Uaktuelt å abonnere</c:v>
                </c:pt>
              </c:strCache>
            </c:strRef>
          </c:cat>
          <c:val>
            <c:numRef>
              <c:f>'Ark1'!$E$2:$E$9</c:f>
              <c:numCache>
                <c:formatCode>General</c:formatCode>
                <c:ptCount val="8"/>
                <c:pt idx="0">
                  <c:v>34</c:v>
                </c:pt>
                <c:pt idx="1">
                  <c:v>16</c:v>
                </c:pt>
                <c:pt idx="2">
                  <c:v>9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24</c:v>
                </c:pt>
                <c:pt idx="7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DD-48C5-A4F0-1ED36048500A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30-34 år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Inntil kr 50</c:v>
                </c:pt>
                <c:pt idx="1">
                  <c:v>Kr 50-99</c:v>
                </c:pt>
                <c:pt idx="2">
                  <c:v>Kr 100-149</c:v>
                </c:pt>
                <c:pt idx="3">
                  <c:v>Kr 150-199</c:v>
                </c:pt>
                <c:pt idx="4">
                  <c:v>Kr 200-299</c:v>
                </c:pt>
                <c:pt idx="5">
                  <c:v>Kr 300 eller mer</c:v>
                </c:pt>
                <c:pt idx="6">
                  <c:v>Vet ikke</c:v>
                </c:pt>
                <c:pt idx="7">
                  <c:v>Uaktuelt å abonnere</c:v>
                </c:pt>
              </c:strCache>
            </c:strRef>
          </c:cat>
          <c:val>
            <c:numRef>
              <c:f>'Ark1'!$F$2:$F$9</c:f>
              <c:numCache>
                <c:formatCode>General</c:formatCode>
                <c:ptCount val="8"/>
                <c:pt idx="0">
                  <c:v>24</c:v>
                </c:pt>
                <c:pt idx="1">
                  <c:v>14</c:v>
                </c:pt>
                <c:pt idx="2">
                  <c:v>18</c:v>
                </c:pt>
                <c:pt idx="3">
                  <c:v>2</c:v>
                </c:pt>
                <c:pt idx="4">
                  <c:v>3</c:v>
                </c:pt>
                <c:pt idx="6">
                  <c:v>21</c:v>
                </c:pt>
                <c:pt idx="7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BB-4FF2-AFE6-C34B114C7A76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35-40 år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Inntil kr 50</c:v>
                </c:pt>
                <c:pt idx="1">
                  <c:v>Kr 50-99</c:v>
                </c:pt>
                <c:pt idx="2">
                  <c:v>Kr 100-149</c:v>
                </c:pt>
                <c:pt idx="3">
                  <c:v>Kr 150-199</c:v>
                </c:pt>
                <c:pt idx="4">
                  <c:v>Kr 200-299</c:v>
                </c:pt>
                <c:pt idx="5">
                  <c:v>Kr 300 eller mer</c:v>
                </c:pt>
                <c:pt idx="6">
                  <c:v>Vet ikke</c:v>
                </c:pt>
                <c:pt idx="7">
                  <c:v>Uaktuelt å abonnere</c:v>
                </c:pt>
              </c:strCache>
            </c:strRef>
          </c:cat>
          <c:val>
            <c:numRef>
              <c:f>'Ark1'!$G$2:$G$9</c:f>
              <c:numCache>
                <c:formatCode>General</c:formatCode>
                <c:ptCount val="8"/>
                <c:pt idx="0">
                  <c:v>27</c:v>
                </c:pt>
                <c:pt idx="1">
                  <c:v>15</c:v>
                </c:pt>
                <c:pt idx="2">
                  <c:v>7</c:v>
                </c:pt>
                <c:pt idx="3">
                  <c:v>5</c:v>
                </c:pt>
                <c:pt idx="4">
                  <c:v>7</c:v>
                </c:pt>
                <c:pt idx="6">
                  <c:v>21</c:v>
                </c:pt>
                <c:pt idx="7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BB-4FF2-AFE6-C34B114C7A76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'Ark1'!$A$2:$A$9</c:f>
              <c:strCache>
                <c:ptCount val="8"/>
                <c:pt idx="0">
                  <c:v>Inntil kr 50</c:v>
                </c:pt>
                <c:pt idx="1">
                  <c:v>Kr 50-99</c:v>
                </c:pt>
                <c:pt idx="2">
                  <c:v>Kr 100-149</c:v>
                </c:pt>
                <c:pt idx="3">
                  <c:v>Kr 150-199</c:v>
                </c:pt>
                <c:pt idx="4">
                  <c:v>Kr 200-299</c:v>
                </c:pt>
                <c:pt idx="5">
                  <c:v>Kr 300 eller mer</c:v>
                </c:pt>
                <c:pt idx="6">
                  <c:v>Vet ikke</c:v>
                </c:pt>
                <c:pt idx="7">
                  <c:v>Uaktuelt å abonnere</c:v>
                </c:pt>
              </c:strCache>
            </c:strRef>
          </c:cat>
          <c:val>
            <c:numRef>
              <c:f>'Ark1'!$H$2:$H$9</c:f>
              <c:numCache>
                <c:formatCode>General</c:formatCode>
                <c:ptCount val="8"/>
                <c:pt idx="0">
                  <c:v>29</c:v>
                </c:pt>
                <c:pt idx="1">
                  <c:v>16</c:v>
                </c:pt>
                <c:pt idx="2">
                  <c:v>9</c:v>
                </c:pt>
                <c:pt idx="3">
                  <c:v>2</c:v>
                </c:pt>
                <c:pt idx="4">
                  <c:v>4</c:v>
                </c:pt>
                <c:pt idx="5">
                  <c:v>0</c:v>
                </c:pt>
                <c:pt idx="6">
                  <c:v>20</c:v>
                </c:pt>
                <c:pt idx="7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BB-4FF2-AFE6-C34B114C7A7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699378688"/>
        <c:axId val="699381968"/>
      </c:barChart>
      <c:catAx>
        <c:axId val="6993786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nb-NO"/>
          </a:p>
        </c:txPr>
        <c:crossAx val="699381968"/>
        <c:crosses val="autoZero"/>
        <c:auto val="1"/>
        <c:lblAlgn val="ctr"/>
        <c:lblOffset val="100"/>
        <c:noMultiLvlLbl val="0"/>
      </c:catAx>
      <c:valAx>
        <c:axId val="69938196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nb-NO"/>
          </a:p>
        </c:txPr>
        <c:crossAx val="69937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01231559563707"/>
          <c:y val="2.476014824895062E-2"/>
          <c:w val="0.69660166657872957"/>
          <c:h val="6.33362642590184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latin typeface="Calibri" panose="020F0502020204030204" pitchFamily="34" charset="0"/>
          <a:cs typeface="Calibri" panose="020F0502020204030204" pitchFamily="34" charset="0"/>
        </a:defRPr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74" cy="46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8" tIns="46104" rIns="92208" bIns="46104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327" y="0"/>
            <a:ext cx="2919474" cy="46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8" tIns="46104" rIns="92208" bIns="4610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5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259"/>
            <a:ext cx="2919474" cy="543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8" tIns="46104" rIns="92208" bIns="46104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5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327" y="9421259"/>
            <a:ext cx="2919474" cy="543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8" tIns="46104" rIns="92208" bIns="4610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fld id="{8DF0B4C3-CF4D-4AF0-BFBF-6B5C24637DB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79488" y="779463"/>
            <a:ext cx="4878387" cy="36591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1855" y="4749812"/>
            <a:ext cx="4994046" cy="44379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208" tIns="46104" rIns="92208" bIns="46104"/>
          <a:lstStyle/>
          <a:p>
            <a:endParaRPr lang="nb-NO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79488" y="779463"/>
            <a:ext cx="4878387" cy="36591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1855" y="4749812"/>
            <a:ext cx="4994046" cy="44379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208" tIns="46104" rIns="92208" bIns="46104"/>
          <a:lstStyle/>
          <a:p>
            <a:endParaRPr lang="nb-NO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501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79488" y="779463"/>
            <a:ext cx="4878387" cy="36591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1855" y="4749812"/>
            <a:ext cx="4994046" cy="44379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208" tIns="46104" rIns="92208" bIns="46104"/>
          <a:lstStyle/>
          <a:p>
            <a:endParaRPr lang="nb-NO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818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79488" y="779463"/>
            <a:ext cx="4878387" cy="36591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1855" y="4749812"/>
            <a:ext cx="4994046" cy="44379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208" tIns="46104" rIns="92208" bIns="46104"/>
          <a:lstStyle/>
          <a:p>
            <a:endParaRPr lang="nb-NO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52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79488" y="779463"/>
            <a:ext cx="4878387" cy="36591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1855" y="4749812"/>
            <a:ext cx="4994046" cy="44379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208" tIns="46104" rIns="92208" bIns="46104"/>
          <a:lstStyle/>
          <a:p>
            <a:endParaRPr lang="nb-NO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79488" y="779463"/>
            <a:ext cx="4878387" cy="36591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1855" y="4749812"/>
            <a:ext cx="4994046" cy="44379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208" tIns="46104" rIns="92208" bIns="46104"/>
          <a:lstStyle/>
          <a:p>
            <a:endParaRPr lang="nb-NO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79488" y="779463"/>
            <a:ext cx="4878387" cy="36591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1855" y="4749812"/>
            <a:ext cx="4994046" cy="44379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208" tIns="46104" rIns="92208" bIns="46104"/>
          <a:lstStyle/>
          <a:p>
            <a:endParaRPr lang="nb-NO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635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79488" y="779463"/>
            <a:ext cx="4878387" cy="36591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1855" y="4749812"/>
            <a:ext cx="4994046" cy="44379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208" tIns="46104" rIns="92208" bIns="46104"/>
          <a:lstStyle/>
          <a:p>
            <a:endParaRPr lang="nb-NO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348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79488" y="779463"/>
            <a:ext cx="4878387" cy="36591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1855" y="4749812"/>
            <a:ext cx="4994046" cy="44379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208" tIns="46104" rIns="92208" bIns="46104"/>
          <a:lstStyle/>
          <a:p>
            <a:endParaRPr lang="nb-NO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098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79488" y="779463"/>
            <a:ext cx="4878387" cy="36591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1855" y="4749812"/>
            <a:ext cx="4994046" cy="44379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208" tIns="46104" rIns="92208" bIns="46104"/>
          <a:lstStyle/>
          <a:p>
            <a:endParaRPr lang="nb-NO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13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79488" y="779463"/>
            <a:ext cx="4878387" cy="36591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1855" y="4749812"/>
            <a:ext cx="4994046" cy="44379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208" tIns="46104" rIns="92208" bIns="46104"/>
          <a:lstStyle/>
          <a:p>
            <a:endParaRPr lang="nb-NO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1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79488" y="779463"/>
            <a:ext cx="4878387" cy="36591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1855" y="4749812"/>
            <a:ext cx="4994046" cy="44379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208" tIns="46104" rIns="92208" bIns="46104"/>
          <a:lstStyle/>
          <a:p>
            <a:endParaRPr lang="nb-NO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04A0D-41C1-4566-A438-8A5F0DDF5CC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2EFBD-9A47-43E0-83F5-1F34E2C98AA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7" name="Picture 2" descr="image001">
            <a:extLst>
              <a:ext uri="{FF2B5EF4-FFF2-40B4-BE49-F238E27FC236}">
                <a16:creationId xmlns:a16="http://schemas.microsoft.com/office/drawing/2014/main" id="{3015D691-2564-4732-A2FF-8E34BAA8B0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0113" y="6498927"/>
            <a:ext cx="1588393" cy="314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D9624-E203-4E50-9E32-8E07992FE51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7" name="Picture 2" descr="image001">
            <a:extLst>
              <a:ext uri="{FF2B5EF4-FFF2-40B4-BE49-F238E27FC236}">
                <a16:creationId xmlns:a16="http://schemas.microsoft.com/office/drawing/2014/main" id="{D08108A5-63EB-4E41-8AD3-6866DA4FF8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0113" y="6498927"/>
            <a:ext cx="1588393" cy="314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9AD6D-B916-4B31-9D78-72ABF03BCB3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9CDB8-CB03-4B71-AFC6-0D386EE4367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7DB74-F901-4ECB-898E-62458193D5B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0FAEC-7E69-4B34-923A-93E76756207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9F4E4-DADD-4AB0-B61A-7238550F929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6" name="Picture 2" descr="image001">
            <a:extLst>
              <a:ext uri="{FF2B5EF4-FFF2-40B4-BE49-F238E27FC236}">
                <a16:creationId xmlns:a16="http://schemas.microsoft.com/office/drawing/2014/main" id="{D654426B-F492-44DB-90BE-D3D398FC34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0113" y="6498927"/>
            <a:ext cx="1588393" cy="314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6491A-E8F6-4436-A8C5-CAFB72C924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5" name="Picture 2" descr="image001">
            <a:extLst>
              <a:ext uri="{FF2B5EF4-FFF2-40B4-BE49-F238E27FC236}">
                <a16:creationId xmlns:a16="http://schemas.microsoft.com/office/drawing/2014/main" id="{E819E234-9CAB-4161-A6FE-B07F3810A3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0113" y="6498927"/>
            <a:ext cx="1588393" cy="314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45981-6816-4496-B1F8-95851E09269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8" name="Picture 2" descr="image001">
            <a:extLst>
              <a:ext uri="{FF2B5EF4-FFF2-40B4-BE49-F238E27FC236}">
                <a16:creationId xmlns:a16="http://schemas.microsoft.com/office/drawing/2014/main" id="{FE66205A-6DAC-40DB-99D7-A259E6A4DB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0113" y="6498927"/>
            <a:ext cx="1588393" cy="314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51C07-6F47-457C-B750-A788DCC3AF0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8" name="Picture 2" descr="image001">
            <a:extLst>
              <a:ext uri="{FF2B5EF4-FFF2-40B4-BE49-F238E27FC236}">
                <a16:creationId xmlns:a16="http://schemas.microsoft.com/office/drawing/2014/main" id="{4479CD9F-BFE5-4724-8F05-B74BA25C58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0113" y="6498927"/>
            <a:ext cx="1588393" cy="314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 i malen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D54380EC-8AB0-4751-9031-0D21C857E6D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ium.no/blogg/markedsforing/2015/slik-gjor-du-markedsundersokelse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1">
            <a:extLst>
              <a:ext uri="{FF2B5EF4-FFF2-40B4-BE49-F238E27FC236}">
                <a16:creationId xmlns:a16="http://schemas.microsoft.com/office/drawing/2014/main" id="{DDF2A01D-603C-47F5-98EF-DCBC4F29987B}"/>
              </a:ext>
            </a:extLst>
          </p:cNvPr>
          <p:cNvSpPr txBox="1">
            <a:spLocks/>
          </p:cNvSpPr>
          <p:nvPr/>
        </p:nvSpPr>
        <p:spPr bwMode="auto">
          <a:xfrm>
            <a:off x="571474" y="3517537"/>
            <a:ext cx="8129591" cy="2071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</a:bodyPr>
          <a:lstStyle>
            <a:lvl1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nb-NO" b="0" kern="0" dirty="0">
                <a:latin typeface="Calibri" panose="020F0502020204030204" pitchFamily="34" charset="0"/>
                <a:cs typeface="Calibri" panose="020F0502020204030204" pitchFamily="34" charset="0"/>
              </a:rPr>
              <a:t>Landslaget for lokalaviser (LLA)</a:t>
            </a:r>
          </a:p>
          <a:p>
            <a:r>
              <a:rPr lang="nb-NO" sz="3200" b="0" kern="0" dirty="0">
                <a:latin typeface="Calibri" panose="020F0502020204030204" pitchFamily="34" charset="0"/>
                <a:cs typeface="Calibri" panose="020F0502020204030204" pitchFamily="34" charset="0"/>
              </a:rPr>
              <a:t>Opinionsundersøkelse lokalavis</a:t>
            </a:r>
          </a:p>
        </p:txBody>
      </p:sp>
      <p:sp>
        <p:nvSpPr>
          <p:cNvPr id="4" name="Undertittel 2">
            <a:extLst>
              <a:ext uri="{FF2B5EF4-FFF2-40B4-BE49-F238E27FC236}">
                <a16:creationId xmlns:a16="http://schemas.microsoft.com/office/drawing/2014/main" id="{35121E56-EDE3-4303-892C-91E219E6FF49}"/>
              </a:ext>
            </a:extLst>
          </p:cNvPr>
          <p:cNvSpPr txBox="1">
            <a:spLocks/>
          </p:cNvSpPr>
          <p:nvPr/>
        </p:nvSpPr>
        <p:spPr>
          <a:xfrm>
            <a:off x="1428728" y="5452633"/>
            <a:ext cx="6400800" cy="928695"/>
          </a:xfrm>
          <a:prstGeom prst="rect">
            <a:avLst/>
          </a:prstGeom>
        </p:spPr>
        <p:txBody>
          <a:bodyPr/>
          <a:lstStyle>
            <a:lvl1pPr marL="342900" indent="-3429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nb-NO" sz="2800" b="0" kern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1000 respondenter</a:t>
            </a:r>
          </a:p>
          <a:p>
            <a:endParaRPr lang="nb-NO" sz="28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Bilde 4" descr="Et bilde som inneholder klokke, tegning&#10;&#10;Automatisk generert beskrivelse">
            <a:extLst>
              <a:ext uri="{FF2B5EF4-FFF2-40B4-BE49-F238E27FC236}">
                <a16:creationId xmlns:a16="http://schemas.microsoft.com/office/drawing/2014/main" id="{3D8EFE77-3AA7-4F22-9AD9-161BB2D51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43635" y="842485"/>
            <a:ext cx="4144591" cy="2110813"/>
          </a:xfrm>
          <a:prstGeom prst="rect">
            <a:avLst/>
          </a:prstGeom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14A70985-B0A1-4B41-AD28-01935FC72F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4236" y="3356992"/>
            <a:ext cx="1843387" cy="53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024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00" name="Line 4"/>
          <p:cNvSpPr>
            <a:spLocks noChangeShapeType="1"/>
          </p:cNvSpPr>
          <p:nvPr/>
        </p:nvSpPr>
        <p:spPr bwMode="auto">
          <a:xfrm>
            <a:off x="457200" y="838200"/>
            <a:ext cx="8686800" cy="0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3505200" y="316706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19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/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04" name="Text Box 8"/>
          <p:cNvSpPr txBox="1">
            <a:spLocks noChangeArrowheads="1"/>
          </p:cNvSpPr>
          <p:nvPr/>
        </p:nvSpPr>
        <p:spPr bwMode="auto">
          <a:xfrm>
            <a:off x="3489325" y="3238500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311305" name="Text Box 9"/>
          <p:cNvSpPr txBox="1">
            <a:spLocks noChangeArrowheads="1"/>
          </p:cNvSpPr>
          <p:nvPr/>
        </p:nvSpPr>
        <p:spPr bwMode="auto">
          <a:xfrm>
            <a:off x="5638800" y="3124200"/>
            <a:ext cx="184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 sz="12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1309" name="Rectangle 13"/>
          <p:cNvSpPr>
            <a:spLocks noChangeArrowheads="1"/>
          </p:cNvSpPr>
          <p:nvPr/>
        </p:nvSpPr>
        <p:spPr bwMode="auto">
          <a:xfrm>
            <a:off x="3095625" y="31337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035" name="Text Box 18"/>
          <p:cNvSpPr txBox="1">
            <a:spLocks noChangeArrowheads="1"/>
          </p:cNvSpPr>
          <p:nvPr/>
        </p:nvSpPr>
        <p:spPr bwMode="auto">
          <a:xfrm>
            <a:off x="4327525" y="6521450"/>
            <a:ext cx="854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fld id="{FEE19F65-0672-428C-B489-E7739A3E51F8}" type="slidenum">
              <a:rPr lang="nb-NO" sz="1000">
                <a:solidFill>
                  <a:schemeClr val="tx1"/>
                </a:solidFill>
                <a:latin typeface="Arial" charset="0"/>
              </a:rPr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t>10</a:t>
            </a:fld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19" name="Text Box 23"/>
          <p:cNvSpPr txBox="1">
            <a:spLocks noChangeArrowheads="1"/>
          </p:cNvSpPr>
          <p:nvPr/>
        </p:nvSpPr>
        <p:spPr bwMode="auto">
          <a:xfrm>
            <a:off x="2267744" y="334397"/>
            <a:ext cx="55446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Årsaker til at man ikke har abonnement på lokalavisa</a:t>
            </a:r>
          </a:p>
          <a:p>
            <a:pPr algn="ctr"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</p:txBody>
      </p:sp>
      <p:sp>
        <p:nvSpPr>
          <p:cNvPr id="1039" name="Rectangle 2"/>
          <p:cNvSpPr>
            <a:spLocks noChangeArrowheads="1"/>
          </p:cNvSpPr>
          <p:nvPr/>
        </p:nvSpPr>
        <p:spPr bwMode="auto">
          <a:xfrm>
            <a:off x="2356317" y="1465039"/>
            <a:ext cx="4431471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nb-NO" sz="1400" i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Pris </a:t>
            </a:r>
            <a:r>
              <a:rPr lang="nb-NO" sz="1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er mest nevnte årsak til at man ikke har abonnement</a:t>
            </a:r>
            <a:endParaRPr lang="nb-NO" i="1" dirty="0">
              <a:solidFill>
                <a:schemeClr val="tx1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040" name="Rectangle 3"/>
          <p:cNvSpPr>
            <a:spLocks noChangeArrowheads="1"/>
          </p:cNvSpPr>
          <p:nvPr/>
        </p:nvSpPr>
        <p:spPr bwMode="auto">
          <a:xfrm>
            <a:off x="3648518" y="1886635"/>
            <a:ext cx="1846980" cy="246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nb-NO" sz="10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Figur: Årsaker (prosentandeler)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2B3D987F-4C5A-41E6-8ADC-D89D175C9164}"/>
              </a:ext>
            </a:extLst>
          </p:cNvPr>
          <p:cNvSpPr txBox="1"/>
          <p:nvPr/>
        </p:nvSpPr>
        <p:spPr>
          <a:xfrm>
            <a:off x="221397" y="828735"/>
            <a:ext cx="11558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Spørretekst: Hva er den viktigste årsaken til at du ikke abonnerer?</a:t>
            </a:r>
          </a:p>
          <a:p>
            <a:r>
              <a:rPr lang="nb-NO" sz="1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Base: 295 (andel som ikke har abonnement)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18A82B5-334E-4ED9-A760-A28F277C8F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1647507"/>
              </p:ext>
            </p:extLst>
          </p:nvPr>
        </p:nvGraphicFramePr>
        <p:xfrm>
          <a:off x="611560" y="2255492"/>
          <a:ext cx="6500863" cy="410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" name="Bilde 14">
            <a:extLst>
              <a:ext uri="{FF2B5EF4-FFF2-40B4-BE49-F238E27FC236}">
                <a16:creationId xmlns:a16="http://schemas.microsoft.com/office/drawing/2014/main" id="{8756C2B4-0945-48F9-ADF5-BD4F407311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23348"/>
            <a:ext cx="1843387" cy="53517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18D1218-BD69-431B-8450-DA161AF1F245}"/>
              </a:ext>
            </a:extLst>
          </p:cNvPr>
          <p:cNvSpPr txBox="1"/>
          <p:nvPr/>
        </p:nvSpPr>
        <p:spPr>
          <a:xfrm>
            <a:off x="6948264" y="3357562"/>
            <a:ext cx="20528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Mest nevnte svar under «annet»:</a:t>
            </a:r>
          </a:p>
          <a:p>
            <a:pPr marL="171450" indent="-171450">
              <a:buFontTx/>
              <a:buChar char="-"/>
            </a:pPr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Har ikke behov/interesse</a:t>
            </a:r>
          </a:p>
          <a:p>
            <a:pPr marL="171450" indent="-171450">
              <a:buFontTx/>
              <a:buChar char="-"/>
            </a:pPr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Må bli bedre kvalitet på innhold</a:t>
            </a:r>
          </a:p>
          <a:p>
            <a:pPr marL="171450" indent="-171450">
              <a:buFontTx/>
              <a:buChar char="-"/>
            </a:pPr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Har tilgang via jobb</a:t>
            </a:r>
          </a:p>
          <a:p>
            <a:pPr marL="171450" indent="-171450">
              <a:buFontTx/>
              <a:buChar char="-"/>
            </a:pPr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pPr marL="171450" indent="-171450">
              <a:buFontTx/>
              <a:buChar char="-"/>
            </a:pPr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029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00" name="Line 4"/>
          <p:cNvSpPr>
            <a:spLocks noChangeShapeType="1"/>
          </p:cNvSpPr>
          <p:nvPr/>
        </p:nvSpPr>
        <p:spPr bwMode="auto">
          <a:xfrm>
            <a:off x="457200" y="838200"/>
            <a:ext cx="8686800" cy="0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3505200" y="316706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19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/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04" name="Text Box 8"/>
          <p:cNvSpPr txBox="1">
            <a:spLocks noChangeArrowheads="1"/>
          </p:cNvSpPr>
          <p:nvPr/>
        </p:nvSpPr>
        <p:spPr bwMode="auto">
          <a:xfrm>
            <a:off x="3489325" y="3238500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311305" name="Text Box 9"/>
          <p:cNvSpPr txBox="1">
            <a:spLocks noChangeArrowheads="1"/>
          </p:cNvSpPr>
          <p:nvPr/>
        </p:nvSpPr>
        <p:spPr bwMode="auto">
          <a:xfrm>
            <a:off x="5638800" y="3124200"/>
            <a:ext cx="184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 sz="12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1309" name="Rectangle 13"/>
          <p:cNvSpPr>
            <a:spLocks noChangeArrowheads="1"/>
          </p:cNvSpPr>
          <p:nvPr/>
        </p:nvSpPr>
        <p:spPr bwMode="auto">
          <a:xfrm>
            <a:off x="3095625" y="31337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035" name="Text Box 18"/>
          <p:cNvSpPr txBox="1">
            <a:spLocks noChangeArrowheads="1"/>
          </p:cNvSpPr>
          <p:nvPr/>
        </p:nvSpPr>
        <p:spPr bwMode="auto">
          <a:xfrm>
            <a:off x="4327525" y="6521450"/>
            <a:ext cx="854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fld id="{FEE19F65-0672-428C-B489-E7739A3E51F8}" type="slidenum">
              <a:rPr lang="nb-NO" sz="1000">
                <a:solidFill>
                  <a:schemeClr val="tx1"/>
                </a:solidFill>
                <a:latin typeface="Arial" charset="0"/>
              </a:rPr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t>11</a:t>
            </a:fld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19" name="Text Box 23"/>
          <p:cNvSpPr txBox="1">
            <a:spLocks noChangeArrowheads="1"/>
          </p:cNvSpPr>
          <p:nvPr/>
        </p:nvSpPr>
        <p:spPr bwMode="auto">
          <a:xfrm>
            <a:off x="2267744" y="334397"/>
            <a:ext cx="55446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Hva må til for at man skal abonnere på lokalavisa?</a:t>
            </a:r>
          </a:p>
          <a:p>
            <a:pPr algn="ctr"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</p:txBody>
      </p:sp>
      <p:sp>
        <p:nvSpPr>
          <p:cNvPr id="1039" name="Rectangle 2"/>
          <p:cNvSpPr>
            <a:spLocks noChangeArrowheads="1"/>
          </p:cNvSpPr>
          <p:nvPr/>
        </p:nvSpPr>
        <p:spPr bwMode="auto">
          <a:xfrm>
            <a:off x="2250083" y="1465039"/>
            <a:ext cx="4643965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nb-NO" sz="1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Mest nevnt; </a:t>
            </a:r>
            <a:r>
              <a:rPr lang="nb-NO" sz="1400" i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lavere priser </a:t>
            </a:r>
            <a:r>
              <a:rPr lang="nb-NO" sz="1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samt </a:t>
            </a:r>
            <a:r>
              <a:rPr lang="nb-NO" sz="1400" i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mer interessant stoff/nyheter</a:t>
            </a:r>
            <a:endParaRPr lang="nb-NO" dirty="0">
              <a:solidFill>
                <a:schemeClr val="tx1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040" name="Rectangle 3"/>
          <p:cNvSpPr>
            <a:spLocks noChangeArrowheads="1"/>
          </p:cNvSpPr>
          <p:nvPr/>
        </p:nvSpPr>
        <p:spPr bwMode="auto">
          <a:xfrm>
            <a:off x="3069838" y="1886635"/>
            <a:ext cx="3004349" cy="246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nb-NO" sz="10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Figur: Evt. abonnement – hva må til (prosentandeler)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2B3D987F-4C5A-41E6-8ADC-D89D175C9164}"/>
              </a:ext>
            </a:extLst>
          </p:cNvPr>
          <p:cNvSpPr txBox="1"/>
          <p:nvPr/>
        </p:nvSpPr>
        <p:spPr>
          <a:xfrm>
            <a:off x="221397" y="828735"/>
            <a:ext cx="11558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Spørretekst: Hva må til for at du skal begynne å abonnere?</a:t>
            </a:r>
          </a:p>
          <a:p>
            <a:r>
              <a:rPr lang="nb-NO" sz="1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Base: 295 (andel som ikke har abonnement)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18A82B5-334E-4ED9-A760-A28F277C8F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7787589"/>
              </p:ext>
            </p:extLst>
          </p:nvPr>
        </p:nvGraphicFramePr>
        <p:xfrm>
          <a:off x="611560" y="2255492"/>
          <a:ext cx="6500863" cy="410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" name="Bilde 14">
            <a:extLst>
              <a:ext uri="{FF2B5EF4-FFF2-40B4-BE49-F238E27FC236}">
                <a16:creationId xmlns:a16="http://schemas.microsoft.com/office/drawing/2014/main" id="{8756C2B4-0945-48F9-ADF5-BD4F407311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23348"/>
            <a:ext cx="1843387" cy="53517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18D1218-BD69-431B-8450-DA161AF1F245}"/>
              </a:ext>
            </a:extLst>
          </p:cNvPr>
          <p:cNvSpPr txBox="1"/>
          <p:nvPr/>
        </p:nvSpPr>
        <p:spPr>
          <a:xfrm>
            <a:off x="6948264" y="3357562"/>
            <a:ext cx="20528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Nevnt under «annet»:</a:t>
            </a:r>
          </a:p>
          <a:p>
            <a:pPr marL="171450" indent="-171450">
              <a:buFontTx/>
              <a:buChar char="-"/>
            </a:pPr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Betale stykkpris pr. artikkel</a:t>
            </a:r>
          </a:p>
          <a:p>
            <a:pPr marL="171450" indent="-171450">
              <a:buFontTx/>
              <a:buChar char="-"/>
            </a:pPr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Bedre kvalitet/innhold</a:t>
            </a:r>
          </a:p>
          <a:p>
            <a:pPr marL="171450" indent="-171450">
              <a:buFontTx/>
              <a:buChar char="-"/>
            </a:pPr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Ikke aktuelt uansett</a:t>
            </a:r>
          </a:p>
          <a:p>
            <a:pPr marL="171450" indent="-171450">
              <a:buFontTx/>
              <a:buChar char="-"/>
            </a:pPr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Dersom jeg mister tilgang via familie og jobb</a:t>
            </a:r>
          </a:p>
          <a:p>
            <a:pPr marL="171450" indent="-171450">
              <a:buFontTx/>
              <a:buChar char="-"/>
            </a:pPr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pPr marL="171450" indent="-171450">
              <a:buFontTx/>
              <a:buChar char="-"/>
            </a:pPr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815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00" name="Line 4"/>
          <p:cNvSpPr>
            <a:spLocks noChangeShapeType="1"/>
          </p:cNvSpPr>
          <p:nvPr/>
        </p:nvSpPr>
        <p:spPr bwMode="auto">
          <a:xfrm>
            <a:off x="457200" y="838200"/>
            <a:ext cx="8686800" cy="0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3505200" y="316706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19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/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04" name="Text Box 8"/>
          <p:cNvSpPr txBox="1">
            <a:spLocks noChangeArrowheads="1"/>
          </p:cNvSpPr>
          <p:nvPr/>
        </p:nvSpPr>
        <p:spPr bwMode="auto">
          <a:xfrm>
            <a:off x="3489325" y="3238500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311305" name="Text Box 9"/>
          <p:cNvSpPr txBox="1">
            <a:spLocks noChangeArrowheads="1"/>
          </p:cNvSpPr>
          <p:nvPr/>
        </p:nvSpPr>
        <p:spPr bwMode="auto">
          <a:xfrm>
            <a:off x="5638800" y="3124200"/>
            <a:ext cx="184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 sz="12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1309" name="Rectangle 13"/>
          <p:cNvSpPr>
            <a:spLocks noChangeArrowheads="1"/>
          </p:cNvSpPr>
          <p:nvPr/>
        </p:nvSpPr>
        <p:spPr bwMode="auto">
          <a:xfrm>
            <a:off x="3095625" y="31337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035" name="Text Box 18"/>
          <p:cNvSpPr txBox="1">
            <a:spLocks noChangeArrowheads="1"/>
          </p:cNvSpPr>
          <p:nvPr/>
        </p:nvSpPr>
        <p:spPr bwMode="auto">
          <a:xfrm>
            <a:off x="4327525" y="6521450"/>
            <a:ext cx="854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fld id="{FEE19F65-0672-428C-B489-E7739A3E51F8}" type="slidenum">
              <a:rPr lang="nb-NO" sz="1000">
                <a:solidFill>
                  <a:schemeClr val="tx1"/>
                </a:solidFill>
                <a:latin typeface="Arial" charset="0"/>
              </a:rPr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t>12</a:t>
            </a:fld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19" name="Text Box 23"/>
          <p:cNvSpPr txBox="1">
            <a:spLocks noChangeArrowheads="1"/>
          </p:cNvSpPr>
          <p:nvPr/>
        </p:nvSpPr>
        <p:spPr bwMode="auto">
          <a:xfrm>
            <a:off x="2843808" y="334397"/>
            <a:ext cx="55446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Akseptabel pris for abonnement</a:t>
            </a:r>
          </a:p>
          <a:p>
            <a:pPr algn="ctr"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</p:txBody>
      </p:sp>
      <p:sp>
        <p:nvSpPr>
          <p:cNvPr id="1039" name="Rectangle 2"/>
          <p:cNvSpPr>
            <a:spLocks noChangeArrowheads="1"/>
          </p:cNvSpPr>
          <p:nvPr/>
        </p:nvSpPr>
        <p:spPr bwMode="auto">
          <a:xfrm>
            <a:off x="2601438" y="1465039"/>
            <a:ext cx="394127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nb-NO" sz="1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3 av 10 er villige til å betale inntil kr 50,- pr. måned</a:t>
            </a:r>
            <a:endParaRPr lang="nb-NO" dirty="0">
              <a:solidFill>
                <a:schemeClr val="tx1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040" name="Rectangle 3"/>
          <p:cNvSpPr>
            <a:spLocks noChangeArrowheads="1"/>
          </p:cNvSpPr>
          <p:nvPr/>
        </p:nvSpPr>
        <p:spPr bwMode="auto">
          <a:xfrm>
            <a:off x="3153999" y="1886635"/>
            <a:ext cx="2836033" cy="246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nb-NO" sz="10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Figur: Akseptabel pris pr. måned (prosentandeler)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2B3D987F-4C5A-41E6-8ADC-D89D175C9164}"/>
              </a:ext>
            </a:extLst>
          </p:cNvPr>
          <p:cNvSpPr txBox="1"/>
          <p:nvPr/>
        </p:nvSpPr>
        <p:spPr>
          <a:xfrm>
            <a:off x="221397" y="828735"/>
            <a:ext cx="11558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Spørretekst: Hva er du evt. villig til å betale pr. måned for å abonnere?</a:t>
            </a:r>
          </a:p>
          <a:p>
            <a:r>
              <a:rPr lang="nb-NO" sz="1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Base: 295 (andel som ikke har abonnement)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18A82B5-334E-4ED9-A760-A28F277C8F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0337572"/>
              </p:ext>
            </p:extLst>
          </p:nvPr>
        </p:nvGraphicFramePr>
        <p:xfrm>
          <a:off x="611560" y="2255492"/>
          <a:ext cx="6500863" cy="410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" name="Bilde 14">
            <a:extLst>
              <a:ext uri="{FF2B5EF4-FFF2-40B4-BE49-F238E27FC236}">
                <a16:creationId xmlns:a16="http://schemas.microsoft.com/office/drawing/2014/main" id="{8756C2B4-0945-48F9-ADF5-BD4F407311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23348"/>
            <a:ext cx="1843387" cy="53517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18D1218-BD69-431B-8450-DA161AF1F245}"/>
              </a:ext>
            </a:extLst>
          </p:cNvPr>
          <p:cNvSpPr txBox="1"/>
          <p:nvPr/>
        </p:nvSpPr>
        <p:spPr>
          <a:xfrm>
            <a:off x="6948264" y="3357562"/>
            <a:ext cx="2052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For 2 av 10 respondenter så er det å betale for et abonnement uaktuelt.</a:t>
            </a:r>
          </a:p>
          <a:p>
            <a:pPr marL="171450" indent="-171450">
              <a:buFontTx/>
              <a:buChar char="-"/>
            </a:pPr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pPr marL="171450" indent="-171450">
              <a:buFontTx/>
              <a:buChar char="-"/>
            </a:pPr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690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4641F17-CD0F-43FF-A913-6842D0E19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 wrap="square" anchor="ctr">
            <a:normAutofit/>
          </a:bodyPr>
          <a:lstStyle/>
          <a:p>
            <a:pPr defTabSz="762000">
              <a:spcBef>
                <a:spcPct val="20000"/>
              </a:spcBef>
            </a:pPr>
            <a:r>
              <a:rPr lang="nb-NO" dirty="0" err="1"/>
              <a:t>Opne</a:t>
            </a:r>
            <a:r>
              <a:rPr lang="nb-NO" dirty="0"/>
              <a:t> spørsmål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4F7945C4-125A-487C-9703-5F1ED2C7DD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3608" y="2552700"/>
            <a:ext cx="7414592" cy="2316460"/>
          </a:xfrm>
        </p:spPr>
        <p:txBody>
          <a:bodyPr/>
          <a:lstStyle/>
          <a:p>
            <a:r>
              <a:rPr lang="en-US" dirty="0"/>
              <a:t>KVAR FÅR DU INFORMASJON</a:t>
            </a:r>
          </a:p>
          <a:p>
            <a:r>
              <a:rPr lang="en-US" dirty="0"/>
              <a:t>KVA INTERESSERER DEG MEST</a:t>
            </a:r>
          </a:p>
          <a:p>
            <a:r>
              <a:rPr lang="en-US" dirty="0"/>
              <a:t>KVIFOR ABONNERER DU IKKJE</a:t>
            </a:r>
          </a:p>
          <a:p>
            <a:r>
              <a:rPr lang="en-US" dirty="0"/>
              <a:t>KVA SKAL TIL FOR </a:t>
            </a:r>
            <a:r>
              <a:rPr lang="en-US" dirty="0" err="1"/>
              <a:t>Å</a:t>
            </a:r>
            <a:r>
              <a:rPr lang="en-US" dirty="0"/>
              <a:t> BLI ABONNENT</a:t>
            </a:r>
          </a:p>
        </p:txBody>
      </p:sp>
    </p:spTree>
    <p:extLst>
      <p:ext uri="{BB962C8B-B14F-4D97-AF65-F5344CB8AC3E}">
        <p14:creationId xmlns:p14="http://schemas.microsoft.com/office/powerpoint/2010/main" val="2772319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Oval 6">
            <a:extLst>
              <a:ext uri="{FF2B5EF4-FFF2-40B4-BE49-F238E27FC236}">
                <a16:creationId xmlns:a16="http://schemas.microsoft.com/office/drawing/2014/main" id="{595D0EE9-F2CB-EB43-96F2-781D6C6205DD}"/>
              </a:ext>
            </a:extLst>
          </p:cNvPr>
          <p:cNvSpPr/>
          <p:nvPr/>
        </p:nvSpPr>
        <p:spPr>
          <a:xfrm>
            <a:off x="647345" y="361315"/>
            <a:ext cx="1317812" cy="806825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Tv/radio</a:t>
            </a:r>
          </a:p>
        </p:txBody>
      </p:sp>
      <p:sp>
        <p:nvSpPr>
          <p:cNvPr id="3" name="Speech Bubble: Oval 6">
            <a:extLst>
              <a:ext uri="{FF2B5EF4-FFF2-40B4-BE49-F238E27FC236}">
                <a16:creationId xmlns:a16="http://schemas.microsoft.com/office/drawing/2014/main" id="{72E04128-AC43-7747-9530-94AB9F780A23}"/>
              </a:ext>
            </a:extLst>
          </p:cNvPr>
          <p:cNvSpPr/>
          <p:nvPr/>
        </p:nvSpPr>
        <p:spPr>
          <a:xfrm>
            <a:off x="1006426" y="1359922"/>
            <a:ext cx="4127047" cy="3221205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200" dirty="0"/>
              <a:t>VENNER, BEKJENTE OG FAMILIE</a:t>
            </a:r>
          </a:p>
        </p:txBody>
      </p:sp>
      <p:sp>
        <p:nvSpPr>
          <p:cNvPr id="4" name="Speech Bubble: Oval 6">
            <a:extLst>
              <a:ext uri="{FF2B5EF4-FFF2-40B4-BE49-F238E27FC236}">
                <a16:creationId xmlns:a16="http://schemas.microsoft.com/office/drawing/2014/main" id="{764C2588-FBA8-B04B-8960-074162F9203B}"/>
              </a:ext>
            </a:extLst>
          </p:cNvPr>
          <p:cNvSpPr/>
          <p:nvPr/>
        </p:nvSpPr>
        <p:spPr>
          <a:xfrm>
            <a:off x="179512" y="4776537"/>
            <a:ext cx="2253916" cy="1331495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Facebook</a:t>
            </a:r>
            <a:r>
              <a:rPr lang="nb-NO" dirty="0"/>
              <a:t> og google</a:t>
            </a:r>
          </a:p>
        </p:txBody>
      </p:sp>
      <p:sp>
        <p:nvSpPr>
          <p:cNvPr id="5" name="Speech Bubble: Oval 6">
            <a:extLst>
              <a:ext uri="{FF2B5EF4-FFF2-40B4-BE49-F238E27FC236}">
                <a16:creationId xmlns:a16="http://schemas.microsoft.com/office/drawing/2014/main" id="{11B583CF-7A93-C94A-81A0-648CE3C0E412}"/>
              </a:ext>
            </a:extLst>
          </p:cNvPr>
          <p:cNvSpPr/>
          <p:nvPr/>
        </p:nvSpPr>
        <p:spPr>
          <a:xfrm>
            <a:off x="7217295" y="489282"/>
            <a:ext cx="1279360" cy="850233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Politiske fora</a:t>
            </a:r>
          </a:p>
        </p:txBody>
      </p:sp>
      <p:sp>
        <p:nvSpPr>
          <p:cNvPr id="6" name="Speech Bubble: Oval 6">
            <a:extLst>
              <a:ext uri="{FF2B5EF4-FFF2-40B4-BE49-F238E27FC236}">
                <a16:creationId xmlns:a16="http://schemas.microsoft.com/office/drawing/2014/main" id="{F040E8C4-04A3-DD47-9531-504D6AAB16D9}"/>
              </a:ext>
            </a:extLst>
          </p:cNvPr>
          <p:cNvSpPr/>
          <p:nvPr/>
        </p:nvSpPr>
        <p:spPr>
          <a:xfrm>
            <a:off x="4283968" y="299140"/>
            <a:ext cx="2808312" cy="1887324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BYGDESLADDER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F0AC5BA1-5875-CD41-84B8-BCF21A88AAC9}"/>
              </a:ext>
            </a:extLst>
          </p:cNvPr>
          <p:cNvSpPr/>
          <p:nvPr/>
        </p:nvSpPr>
        <p:spPr>
          <a:xfrm>
            <a:off x="5658072" y="3068960"/>
            <a:ext cx="2253916" cy="1331495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Kommunen på face og </a:t>
            </a:r>
            <a:r>
              <a:rPr lang="nb-NO" dirty="0" err="1"/>
              <a:t>heimside</a:t>
            </a:r>
            <a:endParaRPr lang="nb-NO" dirty="0"/>
          </a:p>
        </p:txBody>
      </p:sp>
      <p:sp>
        <p:nvSpPr>
          <p:cNvPr id="8" name="Speech Bubble: Oval 6">
            <a:extLst>
              <a:ext uri="{FF2B5EF4-FFF2-40B4-BE49-F238E27FC236}">
                <a16:creationId xmlns:a16="http://schemas.microsoft.com/office/drawing/2014/main" id="{33168E3F-6ABB-9540-93AB-E26A0B405764}"/>
              </a:ext>
            </a:extLst>
          </p:cNvPr>
          <p:cNvSpPr/>
          <p:nvPr/>
        </p:nvSpPr>
        <p:spPr>
          <a:xfrm>
            <a:off x="2771800" y="5007900"/>
            <a:ext cx="1224136" cy="665748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dirty="0"/>
              <a:t>Svigermor</a:t>
            </a:r>
          </a:p>
        </p:txBody>
      </p:sp>
      <p:sp>
        <p:nvSpPr>
          <p:cNvPr id="9" name="Speech Bubble: Oval 6">
            <a:extLst>
              <a:ext uri="{FF2B5EF4-FFF2-40B4-BE49-F238E27FC236}">
                <a16:creationId xmlns:a16="http://schemas.microsoft.com/office/drawing/2014/main" id="{CF4A75F8-5F3C-2545-96CE-7AD731E16927}"/>
              </a:ext>
            </a:extLst>
          </p:cNvPr>
          <p:cNvSpPr/>
          <p:nvPr/>
        </p:nvSpPr>
        <p:spPr>
          <a:xfrm>
            <a:off x="5436096" y="5018806"/>
            <a:ext cx="2253916" cy="1331495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2">
                    <a:lumMod val="95000"/>
                    <a:lumOff val="5000"/>
                  </a:schemeClr>
                </a:solidFill>
              </a:rPr>
              <a:t>190 svar</a:t>
            </a:r>
          </a:p>
        </p:txBody>
      </p:sp>
    </p:spTree>
    <p:extLst>
      <p:ext uri="{BB962C8B-B14F-4D97-AF65-F5344CB8AC3E}">
        <p14:creationId xmlns:p14="http://schemas.microsoft.com/office/powerpoint/2010/main" val="3804457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peech Bubble: Oval 6">
            <a:extLst>
              <a:ext uri="{FF2B5EF4-FFF2-40B4-BE49-F238E27FC236}">
                <a16:creationId xmlns:a16="http://schemas.microsoft.com/office/drawing/2014/main" id="{DD61A3B9-D75D-0942-9F8D-846D888F47C1}"/>
              </a:ext>
            </a:extLst>
          </p:cNvPr>
          <p:cNvSpPr/>
          <p:nvPr/>
        </p:nvSpPr>
        <p:spPr>
          <a:xfrm>
            <a:off x="647345" y="361315"/>
            <a:ext cx="1317812" cy="806825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Døds-</a:t>
            </a:r>
          </a:p>
          <a:p>
            <a:pPr algn="ctr"/>
            <a:r>
              <a:rPr lang="nb-NO" sz="1200" dirty="0"/>
              <a:t>annonser</a:t>
            </a:r>
          </a:p>
        </p:txBody>
      </p:sp>
      <p:sp>
        <p:nvSpPr>
          <p:cNvPr id="4" name="Speech Bubble: Oval 6">
            <a:extLst>
              <a:ext uri="{FF2B5EF4-FFF2-40B4-BE49-F238E27FC236}">
                <a16:creationId xmlns:a16="http://schemas.microsoft.com/office/drawing/2014/main" id="{F8A8B626-7FC2-E142-A56B-2C41CC887C2D}"/>
              </a:ext>
            </a:extLst>
          </p:cNvPr>
          <p:cNvSpPr/>
          <p:nvPr/>
        </p:nvSpPr>
        <p:spPr>
          <a:xfrm>
            <a:off x="647346" y="1168140"/>
            <a:ext cx="5436822" cy="4205076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200" dirty="0"/>
              <a:t>POLITIKK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7591977B-FFDE-2A4E-8105-44FABE3ABD70}"/>
              </a:ext>
            </a:extLst>
          </p:cNvPr>
          <p:cNvSpPr/>
          <p:nvPr/>
        </p:nvSpPr>
        <p:spPr>
          <a:xfrm>
            <a:off x="179512" y="5330242"/>
            <a:ext cx="1317812" cy="1023451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Helse</a:t>
            </a:r>
          </a:p>
        </p:txBody>
      </p:sp>
      <p:sp>
        <p:nvSpPr>
          <p:cNvPr id="10" name="Speech Bubble: Oval 6">
            <a:extLst>
              <a:ext uri="{FF2B5EF4-FFF2-40B4-BE49-F238E27FC236}">
                <a16:creationId xmlns:a16="http://schemas.microsoft.com/office/drawing/2014/main" id="{5D88386A-E228-754E-8464-9DBB785949D7}"/>
              </a:ext>
            </a:extLst>
          </p:cNvPr>
          <p:cNvSpPr/>
          <p:nvPr/>
        </p:nvSpPr>
        <p:spPr>
          <a:xfrm>
            <a:off x="7856974" y="1844824"/>
            <a:ext cx="1279360" cy="850233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Interiør</a:t>
            </a:r>
          </a:p>
          <a:p>
            <a:pPr algn="ctr"/>
            <a:r>
              <a:rPr lang="nb-NO" sz="1200" dirty="0"/>
              <a:t>Bolig</a:t>
            </a:r>
          </a:p>
        </p:txBody>
      </p:sp>
      <p:sp>
        <p:nvSpPr>
          <p:cNvPr id="11" name="Speech Bubble: Oval 6">
            <a:extLst>
              <a:ext uri="{FF2B5EF4-FFF2-40B4-BE49-F238E27FC236}">
                <a16:creationId xmlns:a16="http://schemas.microsoft.com/office/drawing/2014/main" id="{C0066A9E-145A-1445-9C2A-EE32AA717E98}"/>
              </a:ext>
            </a:extLst>
          </p:cNvPr>
          <p:cNvSpPr/>
          <p:nvPr/>
        </p:nvSpPr>
        <p:spPr>
          <a:xfrm>
            <a:off x="5048661" y="187663"/>
            <a:ext cx="3295591" cy="2055127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Barn, skule og oppvekst</a:t>
            </a:r>
          </a:p>
        </p:txBody>
      </p:sp>
      <p:sp>
        <p:nvSpPr>
          <p:cNvPr id="12" name="Speech Bubble: Oval 6">
            <a:extLst>
              <a:ext uri="{FF2B5EF4-FFF2-40B4-BE49-F238E27FC236}">
                <a16:creationId xmlns:a16="http://schemas.microsoft.com/office/drawing/2014/main" id="{112D6073-1683-0B4A-B2BC-9BC1666701C5}"/>
              </a:ext>
            </a:extLst>
          </p:cNvPr>
          <p:cNvSpPr/>
          <p:nvPr/>
        </p:nvSpPr>
        <p:spPr>
          <a:xfrm>
            <a:off x="6090337" y="3070230"/>
            <a:ext cx="2253916" cy="1331495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Ver</a:t>
            </a:r>
            <a:r>
              <a:rPr lang="nb-NO" dirty="0"/>
              <a:t> og trafikk</a:t>
            </a:r>
          </a:p>
        </p:txBody>
      </p:sp>
      <p:sp>
        <p:nvSpPr>
          <p:cNvPr id="13" name="Speech Bubble: Oval 6">
            <a:extLst>
              <a:ext uri="{FF2B5EF4-FFF2-40B4-BE49-F238E27FC236}">
                <a16:creationId xmlns:a16="http://schemas.microsoft.com/office/drawing/2014/main" id="{05E8C164-E386-3C4A-A910-A6C1680EF3CA}"/>
              </a:ext>
            </a:extLst>
          </p:cNvPr>
          <p:cNvSpPr/>
          <p:nvPr/>
        </p:nvSpPr>
        <p:spPr>
          <a:xfrm>
            <a:off x="5796136" y="4869160"/>
            <a:ext cx="2253916" cy="1331495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110 svar</a:t>
            </a:r>
          </a:p>
        </p:txBody>
      </p:sp>
      <p:sp>
        <p:nvSpPr>
          <p:cNvPr id="14" name="Speech Bubble: Oval 6">
            <a:extLst>
              <a:ext uri="{FF2B5EF4-FFF2-40B4-BE49-F238E27FC236}">
                <a16:creationId xmlns:a16="http://schemas.microsoft.com/office/drawing/2014/main" id="{D1F18D15-7E83-4C44-9011-AE8AD5221A9E}"/>
              </a:ext>
            </a:extLst>
          </p:cNvPr>
          <p:cNvSpPr/>
          <p:nvPr/>
        </p:nvSpPr>
        <p:spPr>
          <a:xfrm>
            <a:off x="5812654" y="4879197"/>
            <a:ext cx="2253916" cy="1331495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2">
                    <a:lumMod val="95000"/>
                    <a:lumOff val="5000"/>
                  </a:schemeClr>
                </a:solidFill>
              </a:rPr>
              <a:t>110 svar</a:t>
            </a:r>
          </a:p>
        </p:txBody>
      </p:sp>
    </p:spTree>
    <p:extLst>
      <p:ext uri="{BB962C8B-B14F-4D97-AF65-F5344CB8AC3E}">
        <p14:creationId xmlns:p14="http://schemas.microsoft.com/office/powerpoint/2010/main" val="2556011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Oval 6">
            <a:extLst>
              <a:ext uri="{FF2B5EF4-FFF2-40B4-BE49-F238E27FC236}">
                <a16:creationId xmlns:a16="http://schemas.microsoft.com/office/drawing/2014/main" id="{3AD5C3A0-8532-5E41-907E-9B5278A68D10}"/>
              </a:ext>
            </a:extLst>
          </p:cNvPr>
          <p:cNvSpPr/>
          <p:nvPr/>
        </p:nvSpPr>
        <p:spPr>
          <a:xfrm>
            <a:off x="647345" y="361315"/>
            <a:ext cx="1317812" cy="806825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Stoler </a:t>
            </a:r>
            <a:r>
              <a:rPr lang="nb-NO" sz="1200" dirty="0" err="1"/>
              <a:t>ikkje</a:t>
            </a:r>
            <a:r>
              <a:rPr lang="nb-NO" sz="1200" dirty="0"/>
              <a:t> på </a:t>
            </a:r>
            <a:r>
              <a:rPr lang="nb-NO" sz="1200" dirty="0" err="1"/>
              <a:t>innhaldet</a:t>
            </a:r>
            <a:endParaRPr lang="nb-NO" sz="1200" dirty="0"/>
          </a:p>
        </p:txBody>
      </p:sp>
      <p:sp>
        <p:nvSpPr>
          <p:cNvPr id="3" name="Speech Bubble: Oval 6">
            <a:extLst>
              <a:ext uri="{FF2B5EF4-FFF2-40B4-BE49-F238E27FC236}">
                <a16:creationId xmlns:a16="http://schemas.microsoft.com/office/drawing/2014/main" id="{796D6996-BD8C-B041-A679-1D5E0A6599F5}"/>
              </a:ext>
            </a:extLst>
          </p:cNvPr>
          <p:cNvSpPr/>
          <p:nvPr/>
        </p:nvSpPr>
        <p:spPr>
          <a:xfrm>
            <a:off x="539553" y="1346245"/>
            <a:ext cx="4127047" cy="3221205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200" dirty="0"/>
              <a:t>Gidd </a:t>
            </a:r>
            <a:r>
              <a:rPr lang="nb-NO" sz="3200" dirty="0" err="1"/>
              <a:t>ikkje</a:t>
            </a:r>
            <a:r>
              <a:rPr lang="nb-NO" sz="3200" dirty="0"/>
              <a:t>, keisamt, </a:t>
            </a:r>
            <a:r>
              <a:rPr lang="nb-NO" sz="3200" dirty="0" err="1"/>
              <a:t>ikkje</a:t>
            </a:r>
            <a:r>
              <a:rPr lang="nb-NO" sz="3200" dirty="0"/>
              <a:t> interessert</a:t>
            </a:r>
          </a:p>
        </p:txBody>
      </p:sp>
      <p:sp>
        <p:nvSpPr>
          <p:cNvPr id="4" name="Speech Bubble: Oval 6">
            <a:extLst>
              <a:ext uri="{FF2B5EF4-FFF2-40B4-BE49-F238E27FC236}">
                <a16:creationId xmlns:a16="http://schemas.microsoft.com/office/drawing/2014/main" id="{2A5D7D28-A61F-C541-8C92-9DB1A25B6DF5}"/>
              </a:ext>
            </a:extLst>
          </p:cNvPr>
          <p:cNvSpPr/>
          <p:nvPr/>
        </p:nvSpPr>
        <p:spPr>
          <a:xfrm>
            <a:off x="179512" y="4776537"/>
            <a:ext cx="2253916" cy="1331495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Må betale</a:t>
            </a:r>
          </a:p>
        </p:txBody>
      </p:sp>
      <p:sp>
        <p:nvSpPr>
          <p:cNvPr id="5" name="Speech Bubble: Oval 6">
            <a:extLst>
              <a:ext uri="{FF2B5EF4-FFF2-40B4-BE49-F238E27FC236}">
                <a16:creationId xmlns:a16="http://schemas.microsoft.com/office/drawing/2014/main" id="{C7285DD2-F151-564B-9B50-6AF90D0C4404}"/>
              </a:ext>
            </a:extLst>
          </p:cNvPr>
          <p:cNvSpPr/>
          <p:nvPr/>
        </p:nvSpPr>
        <p:spPr>
          <a:xfrm>
            <a:off x="7287970" y="646950"/>
            <a:ext cx="1316477" cy="712972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Vil ha ei avis for Volda og Ørsta</a:t>
            </a:r>
          </a:p>
        </p:txBody>
      </p:sp>
      <p:sp>
        <p:nvSpPr>
          <p:cNvPr id="6" name="Speech Bubble: Oval 6">
            <a:extLst>
              <a:ext uri="{FF2B5EF4-FFF2-40B4-BE49-F238E27FC236}">
                <a16:creationId xmlns:a16="http://schemas.microsoft.com/office/drawing/2014/main" id="{6715F1CD-6D1C-B743-AA8F-CC3DF0A8CB2F}"/>
              </a:ext>
            </a:extLst>
          </p:cNvPr>
          <p:cNvSpPr/>
          <p:nvPr/>
        </p:nvSpPr>
        <p:spPr>
          <a:xfrm>
            <a:off x="4211960" y="260648"/>
            <a:ext cx="3334036" cy="2502604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 err="1"/>
              <a:t>Dårleg</a:t>
            </a:r>
            <a:r>
              <a:rPr lang="nb-NO" sz="2400" dirty="0"/>
              <a:t> journalistikk og kvalitet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65C17ECE-2221-144A-9535-A4CA36CF9853}"/>
              </a:ext>
            </a:extLst>
          </p:cNvPr>
          <p:cNvSpPr/>
          <p:nvPr/>
        </p:nvSpPr>
        <p:spPr>
          <a:xfrm>
            <a:off x="5965322" y="2763252"/>
            <a:ext cx="2253916" cy="1331495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Har </a:t>
            </a:r>
            <a:r>
              <a:rPr lang="nb-NO" dirty="0" err="1"/>
              <a:t>Spotify</a:t>
            </a:r>
            <a:r>
              <a:rPr lang="nb-NO" dirty="0"/>
              <a:t> og </a:t>
            </a:r>
            <a:r>
              <a:rPr lang="nb-NO" dirty="0" err="1"/>
              <a:t>Netflix</a:t>
            </a:r>
            <a:endParaRPr lang="nb-NO" dirty="0"/>
          </a:p>
        </p:txBody>
      </p:sp>
      <p:sp>
        <p:nvSpPr>
          <p:cNvPr id="8" name="Speech Bubble: Oval 6">
            <a:extLst>
              <a:ext uri="{FF2B5EF4-FFF2-40B4-BE49-F238E27FC236}">
                <a16:creationId xmlns:a16="http://schemas.microsoft.com/office/drawing/2014/main" id="{E07856B0-8115-6D4F-AF1D-9D7AE00976F5}"/>
              </a:ext>
            </a:extLst>
          </p:cNvPr>
          <p:cNvSpPr/>
          <p:nvPr/>
        </p:nvSpPr>
        <p:spPr>
          <a:xfrm>
            <a:off x="5292080" y="4913472"/>
            <a:ext cx="2253916" cy="1331495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rgbClr val="002060"/>
                </a:solidFill>
              </a:rPr>
              <a:t>70 SVAR</a:t>
            </a:r>
          </a:p>
        </p:txBody>
      </p:sp>
    </p:spTree>
    <p:extLst>
      <p:ext uri="{BB962C8B-B14F-4D97-AF65-F5344CB8AC3E}">
        <p14:creationId xmlns:p14="http://schemas.microsoft.com/office/powerpoint/2010/main" val="3705136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Oval 6">
            <a:extLst>
              <a:ext uri="{FF2B5EF4-FFF2-40B4-BE49-F238E27FC236}">
                <a16:creationId xmlns:a16="http://schemas.microsoft.com/office/drawing/2014/main" id="{3AD5C3A0-8532-5E41-907E-9B5278A68D10}"/>
              </a:ext>
            </a:extLst>
          </p:cNvPr>
          <p:cNvSpPr/>
          <p:nvPr/>
        </p:nvSpPr>
        <p:spPr>
          <a:xfrm>
            <a:off x="647345" y="361315"/>
            <a:ext cx="1317812" cy="806825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Om mamma betaler</a:t>
            </a:r>
          </a:p>
        </p:txBody>
      </p:sp>
      <p:sp>
        <p:nvSpPr>
          <p:cNvPr id="3" name="Speech Bubble: Oval 6">
            <a:extLst>
              <a:ext uri="{FF2B5EF4-FFF2-40B4-BE49-F238E27FC236}">
                <a16:creationId xmlns:a16="http://schemas.microsoft.com/office/drawing/2014/main" id="{796D6996-BD8C-B041-A679-1D5E0A6599F5}"/>
              </a:ext>
            </a:extLst>
          </p:cNvPr>
          <p:cNvSpPr/>
          <p:nvPr/>
        </p:nvSpPr>
        <p:spPr>
          <a:xfrm>
            <a:off x="444953" y="1385074"/>
            <a:ext cx="4127047" cy="3221205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6000" dirty="0"/>
              <a:t>PRIS</a:t>
            </a:r>
          </a:p>
        </p:txBody>
      </p:sp>
      <p:sp>
        <p:nvSpPr>
          <p:cNvPr id="4" name="Speech Bubble: Oval 6">
            <a:extLst>
              <a:ext uri="{FF2B5EF4-FFF2-40B4-BE49-F238E27FC236}">
                <a16:creationId xmlns:a16="http://schemas.microsoft.com/office/drawing/2014/main" id="{2A5D7D28-A61F-C541-8C92-9DB1A25B6DF5}"/>
              </a:ext>
            </a:extLst>
          </p:cNvPr>
          <p:cNvSpPr/>
          <p:nvPr/>
        </p:nvSpPr>
        <p:spPr>
          <a:xfrm>
            <a:off x="179512" y="4776537"/>
            <a:ext cx="2253916" cy="1331495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Ønsker ALDRI å </a:t>
            </a:r>
            <a:r>
              <a:rPr lang="nb-NO" dirty="0" err="1"/>
              <a:t>gjere</a:t>
            </a:r>
            <a:r>
              <a:rPr lang="nb-NO" dirty="0"/>
              <a:t> det</a:t>
            </a:r>
          </a:p>
        </p:txBody>
      </p:sp>
      <p:sp>
        <p:nvSpPr>
          <p:cNvPr id="5" name="Speech Bubble: Oval 6">
            <a:extLst>
              <a:ext uri="{FF2B5EF4-FFF2-40B4-BE49-F238E27FC236}">
                <a16:creationId xmlns:a16="http://schemas.microsoft.com/office/drawing/2014/main" id="{C7285DD2-F151-564B-9B50-6AF90D0C4404}"/>
              </a:ext>
            </a:extLst>
          </p:cNvPr>
          <p:cNvSpPr/>
          <p:nvPr/>
        </p:nvSpPr>
        <p:spPr>
          <a:xfrm>
            <a:off x="7384983" y="672102"/>
            <a:ext cx="1316477" cy="712972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Mister tilgang via jobb</a:t>
            </a:r>
          </a:p>
        </p:txBody>
      </p:sp>
      <p:sp>
        <p:nvSpPr>
          <p:cNvPr id="6" name="Speech Bubble: Oval 6">
            <a:extLst>
              <a:ext uri="{FF2B5EF4-FFF2-40B4-BE49-F238E27FC236}">
                <a16:creationId xmlns:a16="http://schemas.microsoft.com/office/drawing/2014/main" id="{6715F1CD-6D1C-B743-AA8F-CC3DF0A8CB2F}"/>
              </a:ext>
            </a:extLst>
          </p:cNvPr>
          <p:cNvSpPr/>
          <p:nvPr/>
        </p:nvSpPr>
        <p:spPr>
          <a:xfrm>
            <a:off x="4298304" y="260648"/>
            <a:ext cx="3334036" cy="2502604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/>
              <a:t>Kjem </a:t>
            </a:r>
            <a:r>
              <a:rPr lang="nb-NO" sz="2400" dirty="0" err="1"/>
              <a:t>ikkje</a:t>
            </a:r>
            <a:r>
              <a:rPr lang="nb-NO" sz="2400" dirty="0"/>
              <a:t> til å skje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65C17ECE-2221-144A-9535-A4CA36CF9853}"/>
              </a:ext>
            </a:extLst>
          </p:cNvPr>
          <p:cNvSpPr/>
          <p:nvPr/>
        </p:nvSpPr>
        <p:spPr>
          <a:xfrm>
            <a:off x="5965322" y="2763252"/>
            <a:ext cx="2253916" cy="1331495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Bedre journalistikk</a:t>
            </a:r>
          </a:p>
        </p:txBody>
      </p:sp>
      <p:sp>
        <p:nvSpPr>
          <p:cNvPr id="8" name="Speech Bubble: Oval 6">
            <a:extLst>
              <a:ext uri="{FF2B5EF4-FFF2-40B4-BE49-F238E27FC236}">
                <a16:creationId xmlns:a16="http://schemas.microsoft.com/office/drawing/2014/main" id="{E07856B0-8115-6D4F-AF1D-9D7AE00976F5}"/>
              </a:ext>
            </a:extLst>
          </p:cNvPr>
          <p:cNvSpPr/>
          <p:nvPr/>
        </p:nvSpPr>
        <p:spPr>
          <a:xfrm>
            <a:off x="5292080" y="4913472"/>
            <a:ext cx="2253916" cy="1331495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rgbClr val="002060"/>
                </a:solidFill>
              </a:rPr>
              <a:t>90 SVAR</a:t>
            </a:r>
          </a:p>
        </p:txBody>
      </p:sp>
    </p:spTree>
    <p:extLst>
      <p:ext uri="{BB962C8B-B14F-4D97-AF65-F5344CB8AC3E}">
        <p14:creationId xmlns:p14="http://schemas.microsoft.com/office/powerpoint/2010/main" val="3579803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00" name="Line 4"/>
          <p:cNvSpPr>
            <a:spLocks noChangeShapeType="1"/>
          </p:cNvSpPr>
          <p:nvPr/>
        </p:nvSpPr>
        <p:spPr bwMode="auto">
          <a:xfrm>
            <a:off x="457200" y="838200"/>
            <a:ext cx="8686800" cy="0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3505200" y="316706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19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/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04" name="Text Box 8"/>
          <p:cNvSpPr txBox="1">
            <a:spLocks noChangeArrowheads="1"/>
          </p:cNvSpPr>
          <p:nvPr/>
        </p:nvSpPr>
        <p:spPr bwMode="auto">
          <a:xfrm>
            <a:off x="3489325" y="3238500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311305" name="Text Box 9"/>
          <p:cNvSpPr txBox="1">
            <a:spLocks noChangeArrowheads="1"/>
          </p:cNvSpPr>
          <p:nvPr/>
        </p:nvSpPr>
        <p:spPr bwMode="auto">
          <a:xfrm>
            <a:off x="5638800" y="3124200"/>
            <a:ext cx="184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 sz="12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1309" name="Rectangle 13"/>
          <p:cNvSpPr>
            <a:spLocks noChangeArrowheads="1"/>
          </p:cNvSpPr>
          <p:nvPr/>
        </p:nvSpPr>
        <p:spPr bwMode="auto">
          <a:xfrm>
            <a:off x="3095625" y="31337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035" name="Text Box 18"/>
          <p:cNvSpPr txBox="1">
            <a:spLocks noChangeArrowheads="1"/>
          </p:cNvSpPr>
          <p:nvPr/>
        </p:nvSpPr>
        <p:spPr bwMode="auto">
          <a:xfrm>
            <a:off x="4327525" y="6521450"/>
            <a:ext cx="854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fld id="{FEE19F65-0672-428C-B489-E7739A3E51F8}" type="slidenum">
              <a:rPr lang="nb-NO" sz="1000">
                <a:solidFill>
                  <a:schemeClr val="tx1"/>
                </a:solidFill>
                <a:latin typeface="Arial" charset="0"/>
              </a:rPr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t>18</a:t>
            </a:fld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19" name="Text Box 23"/>
          <p:cNvSpPr txBox="1">
            <a:spLocks noChangeArrowheads="1"/>
          </p:cNvSpPr>
          <p:nvPr/>
        </p:nvSpPr>
        <p:spPr bwMode="auto">
          <a:xfrm>
            <a:off x="3419872" y="334397"/>
            <a:ext cx="55446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Oppsummering</a:t>
            </a:r>
          </a:p>
          <a:p>
            <a:pPr algn="ctr"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8756C2B4-0945-48F9-ADF5-BD4F407311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23348"/>
            <a:ext cx="1843387" cy="53517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18D1218-BD69-431B-8450-DA161AF1F245}"/>
              </a:ext>
            </a:extLst>
          </p:cNvPr>
          <p:cNvSpPr txBox="1"/>
          <p:nvPr/>
        </p:nvSpPr>
        <p:spPr>
          <a:xfrm>
            <a:off x="323528" y="857411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Om lag 7 av 10 respondenter er innom lokalavisa</a:t>
            </a:r>
            <a:r>
              <a:rPr lang="nb-NO" sz="1200" b="0" i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i løpet av en uke. </a:t>
            </a:r>
          </a:p>
          <a:p>
            <a:endParaRPr lang="nb-NO" sz="1200" b="0" i="1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Om lag 8 av 10 uttrykker stor/svært stor interesse for det som skjer i eget lokalsamfunn. </a:t>
            </a: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7 av 10 respondenter henter informasjon om lokalsamfunnet via lokalavisa på nett. 3 av 10 benytter lokalavisa på papir. Mest interessante informasjon; </a:t>
            </a:r>
            <a:r>
              <a:rPr lang="nb-NO" sz="1200" b="0" i="1" dirty="0">
                <a:solidFill>
                  <a:schemeClr val="tx1"/>
                </a:solidFill>
                <a:latin typeface="Calibri" pitchFamily="34" charset="0"/>
              </a:rPr>
              <a:t>nyheter, arrangement, næringsliv </a:t>
            </a:r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samt </a:t>
            </a:r>
            <a:r>
              <a:rPr lang="nb-NO" sz="1200" b="0" i="1" dirty="0">
                <a:solidFill>
                  <a:schemeClr val="tx1"/>
                </a:solidFill>
                <a:latin typeface="Calibri" pitchFamily="34" charset="0"/>
              </a:rPr>
              <a:t>kultur.</a:t>
            </a:r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pPr marL="171450" indent="-171450">
              <a:buFontTx/>
              <a:buChar char="-"/>
            </a:pPr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Om lag 6 av 10 følger lokalavisa på sosiale medier.</a:t>
            </a: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7 av 10 respondenter har abonnement på lokalavisa enten på papir (8 %), digitalt (40 %) eller begge deler (22 %).</a:t>
            </a: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Viktigste årsak nevnt til at man </a:t>
            </a:r>
            <a:r>
              <a:rPr lang="nb-NO" sz="1200" b="0" i="1" dirty="0">
                <a:solidFill>
                  <a:schemeClr val="tx1"/>
                </a:solidFill>
                <a:latin typeface="Calibri" pitchFamily="34" charset="0"/>
              </a:rPr>
              <a:t>ikke </a:t>
            </a:r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har abonnement på lokalavisa er </a:t>
            </a:r>
            <a:r>
              <a:rPr lang="nb-NO" sz="1200" b="0" i="1" dirty="0">
                <a:solidFill>
                  <a:schemeClr val="tx1"/>
                </a:solidFill>
                <a:latin typeface="Calibri" pitchFamily="34" charset="0"/>
              </a:rPr>
              <a:t>pris. </a:t>
            </a:r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På spørsmål om hva som må til for at man skal begynne å abonnere på lokalavisa, så er det </a:t>
            </a:r>
            <a:r>
              <a:rPr lang="nb-NO" sz="1200" b="0" i="1" dirty="0">
                <a:solidFill>
                  <a:schemeClr val="tx1"/>
                </a:solidFill>
                <a:latin typeface="Calibri" pitchFamily="34" charset="0"/>
              </a:rPr>
              <a:t>lavere priser </a:t>
            </a:r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samt </a:t>
            </a:r>
            <a:r>
              <a:rPr lang="nb-NO" sz="1200" b="0" i="1" dirty="0">
                <a:solidFill>
                  <a:schemeClr val="tx1"/>
                </a:solidFill>
                <a:latin typeface="Calibri" pitchFamily="34" charset="0"/>
              </a:rPr>
              <a:t>mer interessant stoff/nyheter </a:t>
            </a:r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som nevnes i størst grad. 3 av 10 er villige til å betale inntil kr 50,- pr. måned for å abonnere på lokalavisa. 2 av 10 nevner at det er uaktuelt å betale for et abonnement.</a:t>
            </a:r>
          </a:p>
          <a:p>
            <a:endParaRPr lang="nb-NO" sz="1200" b="0" i="1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nb-NO" sz="1200" b="0" i="1" dirty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955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00" name="Line 4"/>
          <p:cNvSpPr>
            <a:spLocks noChangeShapeType="1"/>
          </p:cNvSpPr>
          <p:nvPr/>
        </p:nvSpPr>
        <p:spPr bwMode="auto">
          <a:xfrm>
            <a:off x="457200" y="743401"/>
            <a:ext cx="8686800" cy="0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nb-N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3505200" y="316706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41990" name="Rectangle 7"/>
          <p:cNvSpPr>
            <a:spLocks noChangeArrowheads="1"/>
          </p:cNvSpPr>
          <p:nvPr/>
        </p:nvSpPr>
        <p:spPr bwMode="auto">
          <a:xfrm>
            <a:off x="2819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/>
            <a:endParaRPr lang="nb-NO" sz="1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04" name="Text Box 8"/>
          <p:cNvSpPr txBox="1">
            <a:spLocks noChangeArrowheads="1"/>
          </p:cNvSpPr>
          <p:nvPr/>
        </p:nvSpPr>
        <p:spPr bwMode="auto">
          <a:xfrm>
            <a:off x="3489325" y="3238500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311305" name="Text Box 9"/>
          <p:cNvSpPr txBox="1">
            <a:spLocks noChangeArrowheads="1"/>
          </p:cNvSpPr>
          <p:nvPr/>
        </p:nvSpPr>
        <p:spPr bwMode="auto">
          <a:xfrm>
            <a:off x="5638800" y="3124200"/>
            <a:ext cx="184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 sz="12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1993" name="Text Box 10"/>
          <p:cNvSpPr txBox="1">
            <a:spLocks noChangeArrowheads="1"/>
          </p:cNvSpPr>
          <p:nvPr/>
        </p:nvSpPr>
        <p:spPr bwMode="auto">
          <a:xfrm>
            <a:off x="500062" y="1052736"/>
            <a:ext cx="8643937" cy="584775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Norfakta Markedsanalyse presenterer i denne rapporten resultatene fra en opinionsundersøkelse gjennomført på oppdrag av Landslaget for lokalaviser (LLA).</a:t>
            </a: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Bakgrunnen for undersøkelsen er oppdragsgivernes ønske om å kartlegge befolkningens oppfatning og vurdering av blant annet:</a:t>
            </a:r>
          </a:p>
          <a:p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 </a:t>
            </a:r>
          </a:p>
          <a:p>
            <a:pPr>
              <a:buClr>
                <a:srgbClr val="FF9900"/>
              </a:buClr>
              <a:buFont typeface="Wingdings" pitchFamily="2" charset="2"/>
              <a:buChar char="q"/>
            </a:pPr>
            <a:r>
              <a:rPr lang="nb-NO" sz="1000" i="1" dirty="0">
                <a:solidFill>
                  <a:schemeClr val="tx1"/>
                </a:solidFill>
                <a:latin typeface="Calibri" pitchFamily="34" charset="0"/>
              </a:rPr>
              <a:t> hvilke medier besøkes ukentlig</a:t>
            </a:r>
          </a:p>
          <a:p>
            <a:pPr>
              <a:buClr>
                <a:srgbClr val="FF9900"/>
              </a:buClr>
              <a:buFont typeface="Wingdings" pitchFamily="2" charset="2"/>
              <a:buChar char="q"/>
            </a:pPr>
            <a:r>
              <a:rPr lang="nb-NO" sz="1000" i="1" dirty="0">
                <a:solidFill>
                  <a:schemeClr val="tx1"/>
                </a:solidFill>
                <a:latin typeface="Calibri" pitchFamily="34" charset="0"/>
              </a:rPr>
              <a:t> interesse for hva som skjer i lokalsamfunnet</a:t>
            </a:r>
          </a:p>
          <a:p>
            <a:pPr>
              <a:buClr>
                <a:srgbClr val="FF9900"/>
              </a:buClr>
              <a:buFont typeface="Wingdings" pitchFamily="2" charset="2"/>
              <a:buChar char="q"/>
            </a:pPr>
            <a:r>
              <a:rPr lang="nb-NO" sz="1000" i="1" dirty="0">
                <a:solidFill>
                  <a:schemeClr val="tx1"/>
                </a:solidFill>
                <a:latin typeface="Calibri" pitchFamily="34" charset="0"/>
              </a:rPr>
              <a:t> hvilke informasjonskanaler benyttes</a:t>
            </a:r>
          </a:p>
          <a:p>
            <a:pPr>
              <a:buClr>
                <a:srgbClr val="FF9900"/>
              </a:buClr>
              <a:buFont typeface="Wingdings" pitchFamily="2" charset="2"/>
              <a:buChar char="q"/>
            </a:pPr>
            <a:r>
              <a:rPr lang="nb-NO" sz="1000" i="1" dirty="0">
                <a:solidFill>
                  <a:schemeClr val="tx1"/>
                </a:solidFill>
                <a:latin typeface="Calibri" pitchFamily="34" charset="0"/>
              </a:rPr>
              <a:t> tilgang lokalavis</a:t>
            </a:r>
          </a:p>
          <a:p>
            <a:pPr>
              <a:buClr>
                <a:srgbClr val="FF9900"/>
              </a:buClr>
              <a:buFont typeface="Wingdings" pitchFamily="2" charset="2"/>
              <a:buChar char="q"/>
            </a:pPr>
            <a:r>
              <a:rPr lang="nb-NO" sz="1000" i="1" dirty="0">
                <a:solidFill>
                  <a:schemeClr val="tx1"/>
                </a:solidFill>
                <a:latin typeface="Calibri" pitchFamily="34" charset="0"/>
              </a:rPr>
              <a:t> evt. årsaker til at man ikke abonnerer på lokalavisen</a:t>
            </a:r>
          </a:p>
          <a:p>
            <a:pPr>
              <a:buClr>
                <a:srgbClr val="FF9900"/>
              </a:buClr>
              <a:buFont typeface="Wingdings" pitchFamily="2" charset="2"/>
              <a:buChar char="q"/>
            </a:pPr>
            <a:r>
              <a:rPr lang="nb-NO" sz="1000" i="1" dirty="0">
                <a:solidFill>
                  <a:schemeClr val="tx1"/>
                </a:solidFill>
                <a:latin typeface="Calibri" pitchFamily="34" charset="0"/>
              </a:rPr>
              <a:t> betalingsvilje for evt. abonnement</a:t>
            </a:r>
            <a:endParaRPr lang="nb-NO" sz="1000" dirty="0">
              <a:solidFill>
                <a:schemeClr val="tx1"/>
              </a:solidFill>
              <a:latin typeface="Calibri" pitchFamily="34" charset="0"/>
            </a:endParaRPr>
          </a:p>
          <a:p>
            <a:endParaRPr lang="nb-NO" sz="1200" b="0" i="1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nb-NO" sz="1200" b="0" i="1" dirty="0">
                <a:solidFill>
                  <a:schemeClr val="tx1"/>
                </a:solidFill>
                <a:latin typeface="Calibri" pitchFamily="34" charset="0"/>
              </a:rPr>
              <a:t> </a:t>
            </a:r>
          </a:p>
          <a:p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Et tilfeldig utvalg på 1000 personer i aldersgruppen 20-40 år er intervjuet pr. telefon i LLA sitt dekningsområde (intervju gjennomført i 77 kommuner).  Undersøkelsen er gjennomført i ukene 46-49, 2020. Statistisk feilmargin for utvalget i sin helhet er på +/-  3,2 prosent. Ved nedbrytninger i tallmaterialet er imidlertid feilmarginene større. </a:t>
            </a: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For best mulig representativitet så er resultatene vektet med tanke på respondentenes kjønn og alder. </a:t>
            </a: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Vi gjør oppmerksom på at svar avgitt under åpne svarkategorier som «annet» er lagt med som vedlegg til rapporten, grunnet svært mange og detaljerte besvarelser. </a:t>
            </a:r>
          </a:p>
          <a:p>
            <a:endParaRPr lang="nb-NO" sz="1000" b="0" dirty="0">
              <a:solidFill>
                <a:schemeClr val="tx1"/>
              </a:solidFill>
              <a:latin typeface="Calibri" pitchFamily="34" charset="0"/>
            </a:endParaRPr>
          </a:p>
          <a:p>
            <a:endParaRPr lang="nb-NO" sz="1000" b="0" dirty="0">
              <a:solidFill>
                <a:schemeClr val="tx1"/>
              </a:solidFill>
              <a:latin typeface="Calibri" pitchFamily="34" charset="0"/>
            </a:endParaRPr>
          </a:p>
          <a:p>
            <a:endParaRPr lang="nb-NO" sz="1000" b="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nb-NO" sz="1000" b="0" dirty="0">
                <a:solidFill>
                  <a:schemeClr val="tx1"/>
                </a:solidFill>
                <a:latin typeface="Calibri" pitchFamily="34" charset="0"/>
              </a:rPr>
              <a:t>Trondheim, 7. desember 2020</a:t>
            </a:r>
          </a:p>
          <a:p>
            <a:r>
              <a:rPr lang="nb-NO" sz="1000" b="0" dirty="0">
                <a:solidFill>
                  <a:schemeClr val="tx1"/>
                </a:solidFill>
                <a:latin typeface="Calibri" pitchFamily="34" charset="0"/>
              </a:rPr>
              <a:t> </a:t>
            </a:r>
          </a:p>
          <a:p>
            <a:r>
              <a:rPr lang="nb-NO" sz="1000" b="0" dirty="0">
                <a:solidFill>
                  <a:schemeClr val="tx1"/>
                </a:solidFill>
                <a:latin typeface="Calibri" pitchFamily="34" charset="0"/>
              </a:rPr>
              <a:t> </a:t>
            </a:r>
          </a:p>
          <a:p>
            <a:r>
              <a:rPr lang="nb-NO" sz="1000" b="0" dirty="0">
                <a:solidFill>
                  <a:schemeClr val="tx1"/>
                </a:solidFill>
                <a:latin typeface="Calibri" pitchFamily="34" charset="0"/>
              </a:rPr>
              <a:t>Øyvind Sletten</a:t>
            </a:r>
          </a:p>
          <a:p>
            <a:r>
              <a:rPr lang="nb-NO" sz="1000" b="0" dirty="0">
                <a:solidFill>
                  <a:schemeClr val="tx1"/>
                </a:solidFill>
                <a:latin typeface="Calibri" pitchFamily="34" charset="0"/>
              </a:rPr>
              <a:t>Prosjektleder </a:t>
            </a: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endParaRPr lang="nb-NO" sz="11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endParaRPr lang="nb-NO" sz="700" b="0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11309" name="Rectangle 13"/>
          <p:cNvSpPr>
            <a:spLocks noChangeArrowheads="1"/>
          </p:cNvSpPr>
          <p:nvPr/>
        </p:nvSpPr>
        <p:spPr bwMode="auto">
          <a:xfrm>
            <a:off x="3095625" y="31337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41995" name="Text Box 18"/>
          <p:cNvSpPr txBox="1">
            <a:spLocks noChangeArrowheads="1"/>
          </p:cNvSpPr>
          <p:nvPr/>
        </p:nvSpPr>
        <p:spPr bwMode="auto">
          <a:xfrm>
            <a:off x="4327525" y="6521450"/>
            <a:ext cx="854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fld id="{5018DFAC-4AB4-4F48-BB44-17DF14BE0450}" type="slidenum">
              <a:rPr lang="nb-NO" sz="1000">
                <a:solidFill>
                  <a:schemeClr val="tx1"/>
                </a:solidFill>
                <a:latin typeface="Arial" charset="0"/>
              </a:rPr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t>2</a:t>
            </a:fld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18" name="Rectangle 22"/>
          <p:cNvSpPr>
            <a:spLocks noChangeArrowheads="1"/>
          </p:cNvSpPr>
          <p:nvPr/>
        </p:nvSpPr>
        <p:spPr bwMode="auto">
          <a:xfrm>
            <a:off x="3500438" y="22812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311319" name="Text Box 23"/>
          <p:cNvSpPr txBox="1">
            <a:spLocks noChangeArrowheads="1"/>
          </p:cNvSpPr>
          <p:nvPr/>
        </p:nvSpPr>
        <p:spPr bwMode="auto">
          <a:xfrm>
            <a:off x="2195736" y="289771"/>
            <a:ext cx="50954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Opinionsundersøkelse - lokalavis</a:t>
            </a:r>
          </a:p>
          <a:p>
            <a:pPr algn="ctr"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F4A674D6-D1AD-49EE-89DD-F62BD2A591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23348"/>
            <a:ext cx="1843387" cy="5351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00" name="Line 4"/>
          <p:cNvSpPr>
            <a:spLocks noChangeShapeType="1"/>
          </p:cNvSpPr>
          <p:nvPr/>
        </p:nvSpPr>
        <p:spPr bwMode="auto">
          <a:xfrm>
            <a:off x="457200" y="838200"/>
            <a:ext cx="8686800" cy="0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3505200" y="316706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19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/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04" name="Text Box 8"/>
          <p:cNvSpPr txBox="1">
            <a:spLocks noChangeArrowheads="1"/>
          </p:cNvSpPr>
          <p:nvPr/>
        </p:nvSpPr>
        <p:spPr bwMode="auto">
          <a:xfrm>
            <a:off x="3489325" y="3238500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311305" name="Text Box 9"/>
          <p:cNvSpPr txBox="1">
            <a:spLocks noChangeArrowheads="1"/>
          </p:cNvSpPr>
          <p:nvPr/>
        </p:nvSpPr>
        <p:spPr bwMode="auto">
          <a:xfrm>
            <a:off x="5638800" y="3124200"/>
            <a:ext cx="184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 sz="12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1309" name="Rectangle 13"/>
          <p:cNvSpPr>
            <a:spLocks noChangeArrowheads="1"/>
          </p:cNvSpPr>
          <p:nvPr/>
        </p:nvSpPr>
        <p:spPr bwMode="auto">
          <a:xfrm>
            <a:off x="3095625" y="31337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035" name="Text Box 18"/>
          <p:cNvSpPr txBox="1">
            <a:spLocks noChangeArrowheads="1"/>
          </p:cNvSpPr>
          <p:nvPr/>
        </p:nvSpPr>
        <p:spPr bwMode="auto">
          <a:xfrm>
            <a:off x="4327525" y="6521450"/>
            <a:ext cx="854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fld id="{FEE19F65-0672-428C-B489-E7739A3E51F8}" type="slidenum">
              <a:rPr lang="nb-NO" sz="1000">
                <a:solidFill>
                  <a:schemeClr val="tx1"/>
                </a:solidFill>
                <a:latin typeface="Arial" charset="0"/>
              </a:rPr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t>3</a:t>
            </a:fld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18" name="Rectangle 22"/>
          <p:cNvSpPr>
            <a:spLocks noChangeArrowheads="1"/>
          </p:cNvSpPr>
          <p:nvPr/>
        </p:nvSpPr>
        <p:spPr bwMode="auto">
          <a:xfrm>
            <a:off x="3500438" y="22812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311319" name="Text Box 23"/>
          <p:cNvSpPr txBox="1">
            <a:spLocks noChangeArrowheads="1"/>
          </p:cNvSpPr>
          <p:nvPr/>
        </p:nvSpPr>
        <p:spPr bwMode="auto">
          <a:xfrm>
            <a:off x="3087675" y="290229"/>
            <a:ext cx="4714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Utvalgets sammensetning</a:t>
            </a:r>
          </a:p>
          <a:p>
            <a:pPr algn="ctr"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BDEAEA53-0238-4688-BB77-88D5C4D92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23348"/>
            <a:ext cx="1843387" cy="535176"/>
          </a:xfrm>
          <a:prstGeom prst="rect">
            <a:avLst/>
          </a:prstGeom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3D66122B-DE4A-4E7B-8365-0F495DF180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348719"/>
            <a:ext cx="4181475" cy="1828800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B2DADA26-0E1A-495F-A8D5-8F326262BC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7397" y="1660525"/>
            <a:ext cx="4210050" cy="138112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834C0528-0E30-47CE-95FB-8631FEEC95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1240" y="3536032"/>
            <a:ext cx="4191000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00" name="Line 4"/>
          <p:cNvSpPr>
            <a:spLocks noChangeShapeType="1"/>
          </p:cNvSpPr>
          <p:nvPr/>
        </p:nvSpPr>
        <p:spPr bwMode="auto">
          <a:xfrm>
            <a:off x="457200" y="838200"/>
            <a:ext cx="8686800" cy="0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3505200" y="316706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19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/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04" name="Text Box 8"/>
          <p:cNvSpPr txBox="1">
            <a:spLocks noChangeArrowheads="1"/>
          </p:cNvSpPr>
          <p:nvPr/>
        </p:nvSpPr>
        <p:spPr bwMode="auto">
          <a:xfrm>
            <a:off x="3489325" y="3238500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311305" name="Text Box 9"/>
          <p:cNvSpPr txBox="1">
            <a:spLocks noChangeArrowheads="1"/>
          </p:cNvSpPr>
          <p:nvPr/>
        </p:nvSpPr>
        <p:spPr bwMode="auto">
          <a:xfrm>
            <a:off x="5638800" y="3124200"/>
            <a:ext cx="184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 sz="12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1309" name="Rectangle 13"/>
          <p:cNvSpPr>
            <a:spLocks noChangeArrowheads="1"/>
          </p:cNvSpPr>
          <p:nvPr/>
        </p:nvSpPr>
        <p:spPr bwMode="auto">
          <a:xfrm>
            <a:off x="3095625" y="31337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035" name="Text Box 18"/>
          <p:cNvSpPr txBox="1">
            <a:spLocks noChangeArrowheads="1"/>
          </p:cNvSpPr>
          <p:nvPr/>
        </p:nvSpPr>
        <p:spPr bwMode="auto">
          <a:xfrm>
            <a:off x="4327525" y="6521450"/>
            <a:ext cx="854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fld id="{FEE19F65-0672-428C-B489-E7739A3E51F8}" type="slidenum">
              <a:rPr lang="nb-NO" sz="1000">
                <a:solidFill>
                  <a:schemeClr val="tx1"/>
                </a:solidFill>
                <a:latin typeface="Arial" charset="0"/>
              </a:rPr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t>4</a:t>
            </a:fld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19" name="Text Box 23"/>
          <p:cNvSpPr txBox="1">
            <a:spLocks noChangeArrowheads="1"/>
          </p:cNvSpPr>
          <p:nvPr/>
        </p:nvSpPr>
        <p:spPr bwMode="auto">
          <a:xfrm>
            <a:off x="3795054" y="311736"/>
            <a:ext cx="4714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Mediebruk pr. uke</a:t>
            </a:r>
          </a:p>
          <a:p>
            <a:pPr algn="ctr"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</p:txBody>
      </p:sp>
      <p:sp>
        <p:nvSpPr>
          <p:cNvPr id="1039" name="Rectangle 2"/>
          <p:cNvSpPr>
            <a:spLocks noChangeArrowheads="1"/>
          </p:cNvSpPr>
          <p:nvPr/>
        </p:nvSpPr>
        <p:spPr bwMode="auto">
          <a:xfrm>
            <a:off x="2029141" y="1321177"/>
            <a:ext cx="508575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nb-NO" sz="1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Om lag 7 av 10 respondenter er innom </a:t>
            </a:r>
            <a:r>
              <a:rPr lang="nb-NO" sz="1400" i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lokalavisa </a:t>
            </a:r>
            <a:r>
              <a:rPr lang="nb-NO" sz="1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i løpet av en uke</a:t>
            </a:r>
            <a:endParaRPr lang="nb-NO" i="1" dirty="0">
              <a:solidFill>
                <a:schemeClr val="tx1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040" name="Rectangle 3"/>
          <p:cNvSpPr>
            <a:spLocks noChangeArrowheads="1"/>
          </p:cNvSpPr>
          <p:nvPr/>
        </p:nvSpPr>
        <p:spPr bwMode="auto">
          <a:xfrm>
            <a:off x="3658127" y="1886635"/>
            <a:ext cx="1827744" cy="246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nb-NO" sz="10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Figur: Medier (prosentandeler)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2B3D987F-4C5A-41E6-8ADC-D89D175C9164}"/>
              </a:ext>
            </a:extLst>
          </p:cNvPr>
          <p:cNvSpPr txBox="1"/>
          <p:nvPr/>
        </p:nvSpPr>
        <p:spPr>
          <a:xfrm>
            <a:off x="221397" y="828735"/>
            <a:ext cx="11558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Spørretekst: Hvilke medier er du innom i løpet av en uke?</a:t>
            </a:r>
          </a:p>
          <a:p>
            <a:r>
              <a:rPr lang="nb-NO" sz="1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Base: 1000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18A82B5-334E-4ED9-A760-A28F277C8F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208894"/>
              </p:ext>
            </p:extLst>
          </p:nvPr>
        </p:nvGraphicFramePr>
        <p:xfrm>
          <a:off x="755576" y="2255492"/>
          <a:ext cx="6500863" cy="410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" name="Bilde 14">
            <a:extLst>
              <a:ext uri="{FF2B5EF4-FFF2-40B4-BE49-F238E27FC236}">
                <a16:creationId xmlns:a16="http://schemas.microsoft.com/office/drawing/2014/main" id="{8756C2B4-0945-48F9-ADF5-BD4F407311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23348"/>
            <a:ext cx="1843387" cy="53517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18D1218-BD69-431B-8450-DA161AF1F245}"/>
              </a:ext>
            </a:extLst>
          </p:cNvPr>
          <p:cNvSpPr txBox="1"/>
          <p:nvPr/>
        </p:nvSpPr>
        <p:spPr>
          <a:xfrm>
            <a:off x="7236296" y="3357562"/>
            <a:ext cx="1764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Resultatene tyder på at andelen som leser lokalavisa øker med grad av utdanning.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00" name="Line 4"/>
          <p:cNvSpPr>
            <a:spLocks noChangeShapeType="1"/>
          </p:cNvSpPr>
          <p:nvPr/>
        </p:nvSpPr>
        <p:spPr bwMode="auto">
          <a:xfrm>
            <a:off x="457200" y="838200"/>
            <a:ext cx="8686800" cy="0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3505200" y="316706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19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/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04" name="Text Box 8"/>
          <p:cNvSpPr txBox="1">
            <a:spLocks noChangeArrowheads="1"/>
          </p:cNvSpPr>
          <p:nvPr/>
        </p:nvSpPr>
        <p:spPr bwMode="auto">
          <a:xfrm>
            <a:off x="3489325" y="3238500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311305" name="Text Box 9"/>
          <p:cNvSpPr txBox="1">
            <a:spLocks noChangeArrowheads="1"/>
          </p:cNvSpPr>
          <p:nvPr/>
        </p:nvSpPr>
        <p:spPr bwMode="auto">
          <a:xfrm>
            <a:off x="5638800" y="3124200"/>
            <a:ext cx="184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 sz="12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1309" name="Rectangle 13"/>
          <p:cNvSpPr>
            <a:spLocks noChangeArrowheads="1"/>
          </p:cNvSpPr>
          <p:nvPr/>
        </p:nvSpPr>
        <p:spPr bwMode="auto">
          <a:xfrm>
            <a:off x="3095625" y="31337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035" name="Text Box 18"/>
          <p:cNvSpPr txBox="1">
            <a:spLocks noChangeArrowheads="1"/>
          </p:cNvSpPr>
          <p:nvPr/>
        </p:nvSpPr>
        <p:spPr bwMode="auto">
          <a:xfrm>
            <a:off x="4327525" y="6521450"/>
            <a:ext cx="854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fld id="{FEE19F65-0672-428C-B489-E7739A3E51F8}" type="slidenum">
              <a:rPr lang="nb-NO" sz="1000">
                <a:solidFill>
                  <a:schemeClr val="tx1"/>
                </a:solidFill>
                <a:latin typeface="Arial" charset="0"/>
              </a:rPr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t>5</a:t>
            </a:fld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19" name="Text Box 23"/>
          <p:cNvSpPr txBox="1">
            <a:spLocks noChangeArrowheads="1"/>
          </p:cNvSpPr>
          <p:nvPr/>
        </p:nvSpPr>
        <p:spPr bwMode="auto">
          <a:xfrm>
            <a:off x="2627784" y="311736"/>
            <a:ext cx="4714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Interesse for det som skjer i lokalsamfunnet</a:t>
            </a:r>
          </a:p>
          <a:p>
            <a:pPr algn="ctr"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</p:txBody>
      </p:sp>
      <p:sp>
        <p:nvSpPr>
          <p:cNvPr id="1039" name="Rectangle 2"/>
          <p:cNvSpPr>
            <a:spLocks noChangeArrowheads="1"/>
          </p:cNvSpPr>
          <p:nvPr/>
        </p:nvSpPr>
        <p:spPr bwMode="auto">
          <a:xfrm>
            <a:off x="3004964" y="1213456"/>
            <a:ext cx="3134128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nb-NO" sz="1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Undersøkelsen kartlegger stor interesse</a:t>
            </a:r>
          </a:p>
          <a:p>
            <a:pPr algn="ctr"/>
            <a:r>
              <a:rPr lang="nb-NO" sz="1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for det som skjer i eget lokalsamfunn</a:t>
            </a:r>
            <a:endParaRPr lang="nb-NO" i="1" dirty="0">
              <a:solidFill>
                <a:schemeClr val="tx1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040" name="Rectangle 3"/>
          <p:cNvSpPr>
            <a:spLocks noChangeArrowheads="1"/>
          </p:cNvSpPr>
          <p:nvPr/>
        </p:nvSpPr>
        <p:spPr bwMode="auto">
          <a:xfrm>
            <a:off x="3607634" y="1886635"/>
            <a:ext cx="1928733" cy="246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nb-NO" sz="10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Figur: Interesse (prosentandeler)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2B3D987F-4C5A-41E6-8ADC-D89D175C9164}"/>
              </a:ext>
            </a:extLst>
          </p:cNvPr>
          <p:cNvSpPr txBox="1"/>
          <p:nvPr/>
        </p:nvSpPr>
        <p:spPr>
          <a:xfrm>
            <a:off x="221397" y="828735"/>
            <a:ext cx="11558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Spørretekst: Hvor interessert er du i det som skjer i ditt lokalsamfunn?</a:t>
            </a:r>
          </a:p>
          <a:p>
            <a:r>
              <a:rPr lang="nb-NO" sz="1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Base: 1000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18A82B5-334E-4ED9-A760-A28F277C8F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1885786"/>
              </p:ext>
            </p:extLst>
          </p:nvPr>
        </p:nvGraphicFramePr>
        <p:xfrm>
          <a:off x="755576" y="2255492"/>
          <a:ext cx="6500863" cy="410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" name="Bilde 14">
            <a:extLst>
              <a:ext uri="{FF2B5EF4-FFF2-40B4-BE49-F238E27FC236}">
                <a16:creationId xmlns:a16="http://schemas.microsoft.com/office/drawing/2014/main" id="{8756C2B4-0945-48F9-ADF5-BD4F407311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23348"/>
            <a:ext cx="1843387" cy="53517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18D1218-BD69-431B-8450-DA161AF1F245}"/>
              </a:ext>
            </a:extLst>
          </p:cNvPr>
          <p:cNvSpPr txBox="1"/>
          <p:nvPr/>
        </p:nvSpPr>
        <p:spPr>
          <a:xfrm>
            <a:off x="7236296" y="3357562"/>
            <a:ext cx="17648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Om lag 8 av 10 respondenter har altså stor/svært stor interesse for det som skjer i sitt eget lokalsamfunn.</a:t>
            </a:r>
          </a:p>
        </p:txBody>
      </p:sp>
    </p:spTree>
    <p:extLst>
      <p:ext uri="{BB962C8B-B14F-4D97-AF65-F5344CB8AC3E}">
        <p14:creationId xmlns:p14="http://schemas.microsoft.com/office/powerpoint/2010/main" val="1358867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00" name="Line 4"/>
          <p:cNvSpPr>
            <a:spLocks noChangeShapeType="1"/>
          </p:cNvSpPr>
          <p:nvPr/>
        </p:nvSpPr>
        <p:spPr bwMode="auto">
          <a:xfrm>
            <a:off x="457200" y="838200"/>
            <a:ext cx="8686800" cy="0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3505200" y="316706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19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/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04" name="Text Box 8"/>
          <p:cNvSpPr txBox="1">
            <a:spLocks noChangeArrowheads="1"/>
          </p:cNvSpPr>
          <p:nvPr/>
        </p:nvSpPr>
        <p:spPr bwMode="auto">
          <a:xfrm>
            <a:off x="3489325" y="3238500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311305" name="Text Box 9"/>
          <p:cNvSpPr txBox="1">
            <a:spLocks noChangeArrowheads="1"/>
          </p:cNvSpPr>
          <p:nvPr/>
        </p:nvSpPr>
        <p:spPr bwMode="auto">
          <a:xfrm>
            <a:off x="5638800" y="3124200"/>
            <a:ext cx="184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 sz="12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1309" name="Rectangle 13"/>
          <p:cNvSpPr>
            <a:spLocks noChangeArrowheads="1"/>
          </p:cNvSpPr>
          <p:nvPr/>
        </p:nvSpPr>
        <p:spPr bwMode="auto">
          <a:xfrm>
            <a:off x="3095625" y="31337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035" name="Text Box 18"/>
          <p:cNvSpPr txBox="1">
            <a:spLocks noChangeArrowheads="1"/>
          </p:cNvSpPr>
          <p:nvPr/>
        </p:nvSpPr>
        <p:spPr bwMode="auto">
          <a:xfrm>
            <a:off x="4327525" y="6521450"/>
            <a:ext cx="854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fld id="{FEE19F65-0672-428C-B489-E7739A3E51F8}" type="slidenum">
              <a:rPr lang="nb-NO" sz="1000">
                <a:solidFill>
                  <a:schemeClr val="tx1"/>
                </a:solidFill>
                <a:latin typeface="Arial" charset="0"/>
              </a:rPr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t>6</a:t>
            </a:fld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19" name="Text Box 23"/>
          <p:cNvSpPr txBox="1">
            <a:spLocks noChangeArrowheads="1"/>
          </p:cNvSpPr>
          <p:nvPr/>
        </p:nvSpPr>
        <p:spPr bwMode="auto">
          <a:xfrm>
            <a:off x="2627784" y="311736"/>
            <a:ext cx="4714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Informasjonskanaler – eget lokalsamfunn</a:t>
            </a:r>
          </a:p>
          <a:p>
            <a:pPr algn="ctr"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</p:txBody>
      </p:sp>
      <p:sp>
        <p:nvSpPr>
          <p:cNvPr id="1039" name="Rectangle 2"/>
          <p:cNvSpPr>
            <a:spLocks noChangeArrowheads="1"/>
          </p:cNvSpPr>
          <p:nvPr/>
        </p:nvSpPr>
        <p:spPr bwMode="auto">
          <a:xfrm>
            <a:off x="2589853" y="1321177"/>
            <a:ext cx="3964355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nb-NO" sz="1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Mest nevnt; </a:t>
            </a:r>
            <a:r>
              <a:rPr lang="nb-NO" sz="1400" i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sosiale medier </a:t>
            </a:r>
            <a:r>
              <a:rPr lang="nb-NO" sz="1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samt </a:t>
            </a:r>
            <a:r>
              <a:rPr lang="nb-NO" sz="1400" i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lokalavisa på nett</a:t>
            </a:r>
            <a:endParaRPr lang="nb-NO" i="1" dirty="0">
              <a:solidFill>
                <a:schemeClr val="tx1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040" name="Rectangle 3"/>
          <p:cNvSpPr>
            <a:spLocks noChangeArrowheads="1"/>
          </p:cNvSpPr>
          <p:nvPr/>
        </p:nvSpPr>
        <p:spPr bwMode="auto">
          <a:xfrm>
            <a:off x="3052998" y="1886635"/>
            <a:ext cx="3038011" cy="246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nb-NO" sz="10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Figur: Informasjon om lokalsamfunn (prosentandeler)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2B3D987F-4C5A-41E6-8ADC-D89D175C9164}"/>
              </a:ext>
            </a:extLst>
          </p:cNvPr>
          <p:cNvSpPr txBox="1"/>
          <p:nvPr/>
        </p:nvSpPr>
        <p:spPr>
          <a:xfrm>
            <a:off x="221397" y="828735"/>
            <a:ext cx="11558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Spørretekst: Hvordan får du informasjon om ditt lokalsamfunn?</a:t>
            </a:r>
          </a:p>
          <a:p>
            <a:r>
              <a:rPr lang="nb-NO" sz="1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Base: 1000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18A82B5-334E-4ED9-A760-A28F277C8F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4228592"/>
              </p:ext>
            </p:extLst>
          </p:nvPr>
        </p:nvGraphicFramePr>
        <p:xfrm>
          <a:off x="755576" y="2255492"/>
          <a:ext cx="6500863" cy="410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" name="Bilde 14">
            <a:extLst>
              <a:ext uri="{FF2B5EF4-FFF2-40B4-BE49-F238E27FC236}">
                <a16:creationId xmlns:a16="http://schemas.microsoft.com/office/drawing/2014/main" id="{8756C2B4-0945-48F9-ADF5-BD4F407311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23348"/>
            <a:ext cx="1843387" cy="53517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18D1218-BD69-431B-8450-DA161AF1F245}"/>
              </a:ext>
            </a:extLst>
          </p:cNvPr>
          <p:cNvSpPr txBox="1"/>
          <p:nvPr/>
        </p:nvSpPr>
        <p:spPr>
          <a:xfrm>
            <a:off x="7020272" y="3357562"/>
            <a:ext cx="19808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7 av 10 henter informasjon om lokalsamfunnet via lokalavisa på nett. 3 av 10 benytter lokalavisa på papir.</a:t>
            </a: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Mest nevnte svar under «annet»:</a:t>
            </a:r>
          </a:p>
          <a:p>
            <a:pPr marL="171450" indent="-171450">
              <a:buFontTx/>
              <a:buChar char="-"/>
            </a:pPr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Familie og venner/bekjente</a:t>
            </a:r>
          </a:p>
          <a:p>
            <a:pPr marL="171450" indent="-171450">
              <a:buFontTx/>
              <a:buChar char="-"/>
            </a:pPr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«Jungeltelegrafen»</a:t>
            </a:r>
          </a:p>
          <a:p>
            <a:pPr marL="171450" indent="-171450">
              <a:buFontTx/>
              <a:buChar char="-"/>
            </a:pPr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Radio og TV</a:t>
            </a:r>
          </a:p>
          <a:p>
            <a:pPr marL="171450" indent="-171450">
              <a:buFontTx/>
              <a:buChar char="-"/>
            </a:pPr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361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00" name="Line 4"/>
          <p:cNvSpPr>
            <a:spLocks noChangeShapeType="1"/>
          </p:cNvSpPr>
          <p:nvPr/>
        </p:nvSpPr>
        <p:spPr bwMode="auto">
          <a:xfrm>
            <a:off x="457200" y="838200"/>
            <a:ext cx="8686800" cy="0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3505200" y="316706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19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/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04" name="Text Box 8"/>
          <p:cNvSpPr txBox="1">
            <a:spLocks noChangeArrowheads="1"/>
          </p:cNvSpPr>
          <p:nvPr/>
        </p:nvSpPr>
        <p:spPr bwMode="auto">
          <a:xfrm>
            <a:off x="3489325" y="3238500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311305" name="Text Box 9"/>
          <p:cNvSpPr txBox="1">
            <a:spLocks noChangeArrowheads="1"/>
          </p:cNvSpPr>
          <p:nvPr/>
        </p:nvSpPr>
        <p:spPr bwMode="auto">
          <a:xfrm>
            <a:off x="5638800" y="3124200"/>
            <a:ext cx="184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 sz="12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1309" name="Rectangle 13"/>
          <p:cNvSpPr>
            <a:spLocks noChangeArrowheads="1"/>
          </p:cNvSpPr>
          <p:nvPr/>
        </p:nvSpPr>
        <p:spPr bwMode="auto">
          <a:xfrm>
            <a:off x="3095625" y="31337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035" name="Text Box 18"/>
          <p:cNvSpPr txBox="1">
            <a:spLocks noChangeArrowheads="1"/>
          </p:cNvSpPr>
          <p:nvPr/>
        </p:nvSpPr>
        <p:spPr bwMode="auto">
          <a:xfrm>
            <a:off x="4327525" y="6521450"/>
            <a:ext cx="854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fld id="{FEE19F65-0672-428C-B489-E7739A3E51F8}" type="slidenum">
              <a:rPr lang="nb-NO" sz="1000">
                <a:solidFill>
                  <a:schemeClr val="tx1"/>
                </a:solidFill>
                <a:latin typeface="Arial" charset="0"/>
              </a:rPr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t>7</a:t>
            </a:fld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19" name="Text Box 23"/>
          <p:cNvSpPr txBox="1">
            <a:spLocks noChangeArrowheads="1"/>
          </p:cNvSpPr>
          <p:nvPr/>
        </p:nvSpPr>
        <p:spPr bwMode="auto">
          <a:xfrm>
            <a:off x="3025477" y="311736"/>
            <a:ext cx="4714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Foretrukken informasjon</a:t>
            </a:r>
          </a:p>
          <a:p>
            <a:pPr algn="ctr"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</p:txBody>
      </p:sp>
      <p:sp>
        <p:nvSpPr>
          <p:cNvPr id="1039" name="Rectangle 2"/>
          <p:cNvSpPr>
            <a:spLocks noChangeArrowheads="1"/>
          </p:cNvSpPr>
          <p:nvPr/>
        </p:nvSpPr>
        <p:spPr bwMode="auto">
          <a:xfrm>
            <a:off x="2323767" y="1321177"/>
            <a:ext cx="449655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nb-NO" sz="1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Mest nevnt; </a:t>
            </a:r>
            <a:r>
              <a:rPr lang="nb-NO" sz="1400" i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nyheter, arrangement, næringsliv </a:t>
            </a:r>
            <a:r>
              <a:rPr lang="nb-NO" sz="1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samt </a:t>
            </a:r>
            <a:r>
              <a:rPr lang="nb-NO" sz="1400" i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kultur</a:t>
            </a:r>
            <a:endParaRPr lang="nb-NO" i="1" dirty="0">
              <a:solidFill>
                <a:schemeClr val="tx1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040" name="Rectangle 3"/>
          <p:cNvSpPr>
            <a:spLocks noChangeArrowheads="1"/>
          </p:cNvSpPr>
          <p:nvPr/>
        </p:nvSpPr>
        <p:spPr bwMode="auto">
          <a:xfrm>
            <a:off x="3190058" y="1886635"/>
            <a:ext cx="2763898" cy="246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nb-NO" sz="10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Figur: Foretrukken informasjon (prosentandeler)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2B3D987F-4C5A-41E6-8ADC-D89D175C9164}"/>
              </a:ext>
            </a:extLst>
          </p:cNvPr>
          <p:cNvSpPr txBox="1"/>
          <p:nvPr/>
        </p:nvSpPr>
        <p:spPr>
          <a:xfrm>
            <a:off x="221397" y="828735"/>
            <a:ext cx="11558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Spørretekst: Hva slags informasjon fra ditt lokalsamfunn er du mest interessert i?</a:t>
            </a:r>
          </a:p>
          <a:p>
            <a:r>
              <a:rPr lang="nb-NO" sz="1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Base: 1000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18A82B5-334E-4ED9-A760-A28F277C8F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4104904"/>
              </p:ext>
            </p:extLst>
          </p:nvPr>
        </p:nvGraphicFramePr>
        <p:xfrm>
          <a:off x="755576" y="2255492"/>
          <a:ext cx="6500863" cy="410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" name="Bilde 14">
            <a:extLst>
              <a:ext uri="{FF2B5EF4-FFF2-40B4-BE49-F238E27FC236}">
                <a16:creationId xmlns:a16="http://schemas.microsoft.com/office/drawing/2014/main" id="{8756C2B4-0945-48F9-ADF5-BD4F407311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23348"/>
            <a:ext cx="1843387" cy="53517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18D1218-BD69-431B-8450-DA161AF1F245}"/>
              </a:ext>
            </a:extLst>
          </p:cNvPr>
          <p:cNvSpPr txBox="1"/>
          <p:nvPr/>
        </p:nvSpPr>
        <p:spPr>
          <a:xfrm>
            <a:off x="7020272" y="3357562"/>
            <a:ext cx="19808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Mest nevnte svar under «annet»:</a:t>
            </a:r>
          </a:p>
          <a:p>
            <a:pPr marL="171450" indent="-171450">
              <a:buFontTx/>
              <a:buChar char="-"/>
            </a:pPr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Koronarelatert informasjon</a:t>
            </a:r>
          </a:p>
          <a:p>
            <a:pPr marL="171450" indent="-171450">
              <a:buFontTx/>
              <a:buChar char="-"/>
            </a:pPr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Politikk</a:t>
            </a:r>
          </a:p>
          <a:p>
            <a:pPr marL="171450" indent="-171450">
              <a:buFontTx/>
              <a:buChar char="-"/>
            </a:pPr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Skole</a:t>
            </a:r>
          </a:p>
          <a:p>
            <a:pPr marL="171450" indent="-171450">
              <a:buFontTx/>
              <a:buChar char="-"/>
            </a:pPr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Trafikk</a:t>
            </a:r>
          </a:p>
          <a:p>
            <a:pPr marL="171450" indent="-171450">
              <a:buFontTx/>
              <a:buChar char="-"/>
            </a:pPr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  <a:p>
            <a:endParaRPr lang="nb-NO" sz="12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010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00" name="Line 4"/>
          <p:cNvSpPr>
            <a:spLocks noChangeShapeType="1"/>
          </p:cNvSpPr>
          <p:nvPr/>
        </p:nvSpPr>
        <p:spPr bwMode="auto">
          <a:xfrm>
            <a:off x="457200" y="838200"/>
            <a:ext cx="8686800" cy="0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3505200" y="316706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19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/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04" name="Text Box 8"/>
          <p:cNvSpPr txBox="1">
            <a:spLocks noChangeArrowheads="1"/>
          </p:cNvSpPr>
          <p:nvPr/>
        </p:nvSpPr>
        <p:spPr bwMode="auto">
          <a:xfrm>
            <a:off x="3489325" y="3238500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311305" name="Text Box 9"/>
          <p:cNvSpPr txBox="1">
            <a:spLocks noChangeArrowheads="1"/>
          </p:cNvSpPr>
          <p:nvPr/>
        </p:nvSpPr>
        <p:spPr bwMode="auto">
          <a:xfrm>
            <a:off x="5638800" y="3124200"/>
            <a:ext cx="184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 sz="12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1309" name="Rectangle 13"/>
          <p:cNvSpPr>
            <a:spLocks noChangeArrowheads="1"/>
          </p:cNvSpPr>
          <p:nvPr/>
        </p:nvSpPr>
        <p:spPr bwMode="auto">
          <a:xfrm>
            <a:off x="3095625" y="31337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035" name="Text Box 18"/>
          <p:cNvSpPr txBox="1">
            <a:spLocks noChangeArrowheads="1"/>
          </p:cNvSpPr>
          <p:nvPr/>
        </p:nvSpPr>
        <p:spPr bwMode="auto">
          <a:xfrm>
            <a:off x="4327525" y="6521450"/>
            <a:ext cx="854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fld id="{FEE19F65-0672-428C-B489-E7739A3E51F8}" type="slidenum">
              <a:rPr lang="nb-NO" sz="1000">
                <a:solidFill>
                  <a:schemeClr val="tx1"/>
                </a:solidFill>
                <a:latin typeface="Arial" charset="0"/>
              </a:rPr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t>8</a:t>
            </a:fld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19" name="Text Box 23"/>
          <p:cNvSpPr txBox="1">
            <a:spLocks noChangeArrowheads="1"/>
          </p:cNvSpPr>
          <p:nvPr/>
        </p:nvSpPr>
        <p:spPr bwMode="auto">
          <a:xfrm>
            <a:off x="2809453" y="311736"/>
            <a:ext cx="4714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Lokalavisa på sosiale medier</a:t>
            </a:r>
          </a:p>
          <a:p>
            <a:pPr algn="ctr"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</p:txBody>
      </p:sp>
      <p:sp>
        <p:nvSpPr>
          <p:cNvPr id="1039" name="Rectangle 2"/>
          <p:cNvSpPr>
            <a:spLocks noChangeArrowheads="1"/>
          </p:cNvSpPr>
          <p:nvPr/>
        </p:nvSpPr>
        <p:spPr bwMode="auto">
          <a:xfrm>
            <a:off x="2231032" y="1357317"/>
            <a:ext cx="3866059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nb-NO" sz="1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Om lag 6 av 10 følger lokalavisa på sosiale medier</a:t>
            </a:r>
            <a:endParaRPr lang="nb-NO" i="1" dirty="0">
              <a:solidFill>
                <a:schemeClr val="tx1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040" name="Rectangle 3"/>
          <p:cNvSpPr>
            <a:spLocks noChangeArrowheads="1"/>
          </p:cNvSpPr>
          <p:nvPr/>
        </p:nvSpPr>
        <p:spPr bwMode="auto">
          <a:xfrm>
            <a:off x="2657849" y="2030651"/>
            <a:ext cx="3012363" cy="246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nb-NO" sz="10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Figur: Lokalavisa på sosiale medium (prosentandeler)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2B3D987F-4C5A-41E6-8ADC-D89D175C9164}"/>
              </a:ext>
            </a:extLst>
          </p:cNvPr>
          <p:cNvSpPr txBox="1"/>
          <p:nvPr/>
        </p:nvSpPr>
        <p:spPr>
          <a:xfrm>
            <a:off x="221397" y="828735"/>
            <a:ext cx="11558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Spørretekst: Følger du lokalavisa på sosiale medier?</a:t>
            </a:r>
          </a:p>
          <a:p>
            <a:r>
              <a:rPr lang="nb-NO" sz="1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Base: 1000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18A82B5-334E-4ED9-A760-A28F277C8F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2191877"/>
              </p:ext>
            </p:extLst>
          </p:nvPr>
        </p:nvGraphicFramePr>
        <p:xfrm>
          <a:off x="755576" y="2255492"/>
          <a:ext cx="6500863" cy="410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" name="Bilde 14">
            <a:extLst>
              <a:ext uri="{FF2B5EF4-FFF2-40B4-BE49-F238E27FC236}">
                <a16:creationId xmlns:a16="http://schemas.microsoft.com/office/drawing/2014/main" id="{8756C2B4-0945-48F9-ADF5-BD4F407311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23348"/>
            <a:ext cx="1843387" cy="535176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18D1218-BD69-431B-8450-DA161AF1F245}"/>
              </a:ext>
            </a:extLst>
          </p:cNvPr>
          <p:cNvSpPr txBox="1"/>
          <p:nvPr/>
        </p:nvSpPr>
        <p:spPr>
          <a:xfrm>
            <a:off x="7236296" y="3357562"/>
            <a:ext cx="1764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0" dirty="0">
                <a:solidFill>
                  <a:schemeClr val="tx1"/>
                </a:solidFill>
                <a:latin typeface="Calibri" pitchFamily="34" charset="0"/>
              </a:rPr>
              <a:t>Kvinner ser ut til å være mer aktive på sosiale medier enn menn.</a:t>
            </a:r>
          </a:p>
        </p:txBody>
      </p:sp>
    </p:spTree>
    <p:extLst>
      <p:ext uri="{BB962C8B-B14F-4D97-AF65-F5344CB8AC3E}">
        <p14:creationId xmlns:p14="http://schemas.microsoft.com/office/powerpoint/2010/main" val="123579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00" name="Line 4"/>
          <p:cNvSpPr>
            <a:spLocks noChangeShapeType="1"/>
          </p:cNvSpPr>
          <p:nvPr/>
        </p:nvSpPr>
        <p:spPr bwMode="auto">
          <a:xfrm>
            <a:off x="457200" y="838200"/>
            <a:ext cx="8686800" cy="0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3505200" y="316706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19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/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04" name="Text Box 8"/>
          <p:cNvSpPr txBox="1">
            <a:spLocks noChangeArrowheads="1"/>
          </p:cNvSpPr>
          <p:nvPr/>
        </p:nvSpPr>
        <p:spPr bwMode="auto">
          <a:xfrm>
            <a:off x="3489325" y="3238500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311305" name="Text Box 9"/>
          <p:cNvSpPr txBox="1">
            <a:spLocks noChangeArrowheads="1"/>
          </p:cNvSpPr>
          <p:nvPr/>
        </p:nvSpPr>
        <p:spPr bwMode="auto">
          <a:xfrm>
            <a:off x="5638800" y="3124200"/>
            <a:ext cx="184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defRPr/>
            </a:pPr>
            <a:endParaRPr lang="nb-NO" sz="12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1309" name="Rectangle 13"/>
          <p:cNvSpPr>
            <a:spLocks noChangeArrowheads="1"/>
          </p:cNvSpPr>
          <p:nvPr/>
        </p:nvSpPr>
        <p:spPr bwMode="auto">
          <a:xfrm>
            <a:off x="3095625" y="31337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035" name="Text Box 18"/>
          <p:cNvSpPr txBox="1">
            <a:spLocks noChangeArrowheads="1"/>
          </p:cNvSpPr>
          <p:nvPr/>
        </p:nvSpPr>
        <p:spPr bwMode="auto">
          <a:xfrm>
            <a:off x="4327525" y="6521450"/>
            <a:ext cx="854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fld id="{FEE19F65-0672-428C-B489-E7739A3E51F8}" type="slidenum">
              <a:rPr lang="nb-NO" sz="1000">
                <a:solidFill>
                  <a:schemeClr val="tx1"/>
                </a:solidFill>
                <a:latin typeface="Arial" charset="0"/>
              </a:rPr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t>9</a:t>
            </a:fld>
            <a:endParaRPr lang="nb-N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19" name="Text Box 23"/>
          <p:cNvSpPr txBox="1">
            <a:spLocks noChangeArrowheads="1"/>
          </p:cNvSpPr>
          <p:nvPr/>
        </p:nvSpPr>
        <p:spPr bwMode="auto">
          <a:xfrm>
            <a:off x="2809453" y="311736"/>
            <a:ext cx="4714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Abonnement på lokalavisa</a:t>
            </a:r>
          </a:p>
          <a:p>
            <a:pPr algn="ctr">
              <a:defRPr/>
            </a:pPr>
            <a:r>
              <a:rPr lang="nb-NO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</p:txBody>
      </p:sp>
      <p:sp>
        <p:nvSpPr>
          <p:cNvPr id="1039" name="Rectangle 2"/>
          <p:cNvSpPr>
            <a:spLocks noChangeArrowheads="1"/>
          </p:cNvSpPr>
          <p:nvPr/>
        </p:nvSpPr>
        <p:spPr bwMode="auto">
          <a:xfrm>
            <a:off x="1658769" y="1357317"/>
            <a:ext cx="501060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nb-NO" sz="14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7 av 10 har abonnement enten pr. papir, digitalt eller begge deler</a:t>
            </a:r>
            <a:endParaRPr lang="nb-NO" i="1" dirty="0">
              <a:solidFill>
                <a:schemeClr val="tx1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040" name="Rectangle 3"/>
          <p:cNvSpPr>
            <a:spLocks noChangeArrowheads="1"/>
          </p:cNvSpPr>
          <p:nvPr/>
        </p:nvSpPr>
        <p:spPr bwMode="auto">
          <a:xfrm>
            <a:off x="3093867" y="2030651"/>
            <a:ext cx="2140330" cy="246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nb-NO" sz="10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Figur: Abonnement (prosentandeler)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2B3D987F-4C5A-41E6-8ADC-D89D175C9164}"/>
              </a:ext>
            </a:extLst>
          </p:cNvPr>
          <p:cNvSpPr txBox="1"/>
          <p:nvPr/>
        </p:nvSpPr>
        <p:spPr>
          <a:xfrm>
            <a:off x="221397" y="828735"/>
            <a:ext cx="11558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Spørretekst: Abonnerer du/har du tilgang til lokalavisa digitalt, på papir eller begge deler?</a:t>
            </a:r>
          </a:p>
          <a:p>
            <a:r>
              <a:rPr lang="nb-NO" sz="1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Base: 1000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18A82B5-334E-4ED9-A760-A28F277C8F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8452424"/>
              </p:ext>
            </p:extLst>
          </p:nvPr>
        </p:nvGraphicFramePr>
        <p:xfrm>
          <a:off x="755576" y="2255492"/>
          <a:ext cx="6500863" cy="410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" name="Bilde 14">
            <a:extLst>
              <a:ext uri="{FF2B5EF4-FFF2-40B4-BE49-F238E27FC236}">
                <a16:creationId xmlns:a16="http://schemas.microsoft.com/office/drawing/2014/main" id="{8756C2B4-0945-48F9-ADF5-BD4F407311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23348"/>
            <a:ext cx="1843387" cy="53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25883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Standard utforming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 utform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99FF66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1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99FF66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1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17833</TotalTime>
  <Words>1084</Words>
  <Application>Microsoft Macintosh PowerPoint</Application>
  <PresentationFormat>Skjermfremvisning (4:3)</PresentationFormat>
  <Paragraphs>192</Paragraphs>
  <Slides>18</Slides>
  <Notes>12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Standard utforming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Opne spørsmål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Stange Energi</dc:title>
  <dc:subject>KTI + Omdømme</dc:subject>
  <dc:creator>Øyvind Sletten</dc:creator>
  <cp:lastModifiedBy>Tomas Bruvik</cp:lastModifiedBy>
  <cp:revision>1293</cp:revision>
  <cp:lastPrinted>2000-01-17T16:00:39Z</cp:lastPrinted>
  <dcterms:created xsi:type="dcterms:W3CDTF">1997-01-23T14:41:24Z</dcterms:created>
  <dcterms:modified xsi:type="dcterms:W3CDTF">2021-05-25T12:52:02Z</dcterms:modified>
</cp:coreProperties>
</file>