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20"/>
  </p:notesMasterIdLst>
  <p:sldIdLst>
    <p:sldId id="287" r:id="rId5"/>
    <p:sldId id="291" r:id="rId6"/>
    <p:sldId id="292" r:id="rId7"/>
    <p:sldId id="262" r:id="rId8"/>
    <p:sldId id="293" r:id="rId9"/>
    <p:sldId id="267" r:id="rId10"/>
    <p:sldId id="301" r:id="rId11"/>
    <p:sldId id="294" r:id="rId12"/>
    <p:sldId id="297" r:id="rId13"/>
    <p:sldId id="298" r:id="rId14"/>
    <p:sldId id="295" r:id="rId15"/>
    <p:sldId id="296" r:id="rId16"/>
    <p:sldId id="302" r:id="rId17"/>
    <p:sldId id="303" r:id="rId18"/>
    <p:sldId id="311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e Holmelid" initials="KH" lastIdx="4" clrIdx="0">
    <p:extLst>
      <p:ext uri="{19B8F6BF-5375-455C-9EA6-DF929625EA0E}">
        <p15:presenceInfo xmlns:p15="http://schemas.microsoft.com/office/powerpoint/2012/main" userId="S-1-5-21-802251258-1118581320-926709054-344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66114-E9EB-4895-9280-69F22EFA35B4}" v="96" dt="2020-10-18T16:32:23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74"/>
  </p:normalViewPr>
  <p:slideViewPr>
    <p:cSldViewPr snapToGrid="0" snapToObjects="1">
      <p:cViewPr varScale="1">
        <p:scale>
          <a:sx n="121" d="100"/>
          <a:sy n="121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59AF7-0E13-4596-BDF3-BF99310476D7}" type="datetimeFigureOut">
              <a:rPr lang="nb-NO" smtClean="0"/>
              <a:t>19.10.2020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ECB01-42B9-498F-966A-F51A347725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66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1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68843" y="2776538"/>
            <a:ext cx="9384957" cy="21393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utura PT Book" panose="020B0502020204020303" pitchFamily="34" charset="0"/>
              </a:defRPr>
            </a:lvl1pPr>
            <a:lvl2pPr>
              <a:defRPr>
                <a:solidFill>
                  <a:schemeClr val="bg1"/>
                </a:solidFill>
                <a:latin typeface="Futura PT Book" panose="020B0502020204020303" pitchFamily="34" charset="0"/>
              </a:defRPr>
            </a:lvl2pPr>
            <a:lvl3pPr>
              <a:defRPr>
                <a:solidFill>
                  <a:schemeClr val="bg1"/>
                </a:solidFill>
                <a:latin typeface="Futura PT Book" panose="020B0502020204020303" pitchFamily="34" charset="0"/>
              </a:defRPr>
            </a:lvl3pPr>
            <a:lvl4pPr>
              <a:defRPr>
                <a:solidFill>
                  <a:schemeClr val="bg1"/>
                </a:solidFill>
                <a:latin typeface="Futura PT Book" panose="020B0502020204020303" pitchFamily="34" charset="0"/>
              </a:defRPr>
            </a:lvl4pPr>
            <a:lvl5pPr>
              <a:defRPr>
                <a:solidFill>
                  <a:schemeClr val="bg1"/>
                </a:solidFill>
                <a:latin typeface="Futura PT Book" panose="020B05020202040203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84A563-C2F0-C940-8E8E-6759737FAF72}" type="datetimeFigureOut">
              <a:rPr lang="nb-NO" smtClean="0"/>
              <a:t>19.10.2020</a:t>
            </a:fld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9EE7F7-EA7C-0347-A17D-566DD1DC4B6C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968843" y="1295914"/>
            <a:ext cx="9384958" cy="760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Futura PT Book" panose="020B05020202040203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6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A563-C2F0-C940-8E8E-6759737FAF72}" type="datetimeFigureOut">
              <a:rPr lang="nb-NO" smtClean="0"/>
              <a:t>19.10.2020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EE7F7-EA7C-0347-A17D-566DD1DC4B6C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9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35B4-47EF-43B3-ABA7-61CF115326BD}" type="datetimeFigureOut">
              <a:rPr lang="nb-NO" smtClean="0"/>
              <a:t>19.10.2020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3794-25C0-409A-86E2-CAE9AAD489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4A563-C2F0-C940-8E8E-6759737FAF72}" type="datetimeFigureOut">
              <a:rPr lang="nb-NO" smtClean="0"/>
              <a:t>19.10.2020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EE7F7-EA7C-0347-A17D-566DD1DC4B6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2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2311632-E8A2-46CF-89E1-362EEA765482}"/>
              </a:ext>
            </a:extLst>
          </p:cNvPr>
          <p:cNvSpPr txBox="1"/>
          <p:nvPr/>
        </p:nvSpPr>
        <p:spPr>
          <a:xfrm>
            <a:off x="1557819" y="5894850"/>
            <a:ext cx="405771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Per Christian Magnus, senterleder SUJO</a:t>
            </a:r>
            <a:endParaRPr lang="nb-NO" b="1" dirty="0">
              <a:solidFill>
                <a:schemeClr val="bg1"/>
              </a:solidFill>
              <a:cs typeface="Calibri"/>
            </a:endParaRPr>
          </a:p>
          <a:p>
            <a:endParaRPr lang="nb-NO" b="1" dirty="0">
              <a:solidFill>
                <a:schemeClr val="bg1"/>
              </a:solidFill>
            </a:endParaRPr>
          </a:p>
          <a:p>
            <a:r>
              <a:rPr lang="nb-NO" b="1" dirty="0">
                <a:solidFill>
                  <a:schemeClr val="bg1"/>
                </a:solidFill>
              </a:rPr>
              <a:t>Universitetet i Bergen</a:t>
            </a:r>
            <a:endParaRPr lang="nb-NO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79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365CA30-6079-4B85-AB6C-D7CFB8687354}"/>
              </a:ext>
            </a:extLst>
          </p:cNvPr>
          <p:cNvSpPr txBox="1"/>
          <p:nvPr/>
        </p:nvSpPr>
        <p:spPr>
          <a:xfrm>
            <a:off x="3456264" y="1602297"/>
            <a:ext cx="389601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200" b="1">
                <a:solidFill>
                  <a:schemeClr val="bg1"/>
                </a:solidFill>
              </a:rPr>
              <a:t>3. Sluttverksted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66F25B3-9A6C-44CE-B83E-A60C9D6BC3ED}"/>
              </a:ext>
            </a:extLst>
          </p:cNvPr>
          <p:cNvSpPr txBox="1"/>
          <p:nvPr/>
        </p:nvSpPr>
        <p:spPr>
          <a:xfrm>
            <a:off x="4546833" y="3556932"/>
            <a:ext cx="21108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chemeClr val="bg1"/>
                </a:solidFill>
              </a:rPr>
              <a:t>Line by line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83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FB58DD7-2718-476B-AD10-2533C2B3A28B}"/>
              </a:ext>
            </a:extLst>
          </p:cNvPr>
          <p:cNvSpPr txBox="1"/>
          <p:nvPr/>
        </p:nvSpPr>
        <p:spPr>
          <a:xfrm>
            <a:off x="3238150" y="1870745"/>
            <a:ext cx="6737490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200" b="1">
                <a:solidFill>
                  <a:schemeClr val="bg1"/>
                </a:solidFill>
              </a:rPr>
              <a:t>4. </a:t>
            </a:r>
            <a:r>
              <a:rPr lang="nb-NO" sz="3200" b="1" dirty="0">
                <a:solidFill>
                  <a:schemeClr val="bg1"/>
                </a:solidFill>
              </a:rPr>
              <a:t>Daglige digitale verkstedrom</a:t>
            </a:r>
          </a:p>
          <a:p>
            <a:r>
              <a:rPr lang="nb-NO" dirty="0">
                <a:solidFill>
                  <a:schemeClr val="bg1"/>
                </a:solidFill>
              </a:rPr>
              <a:t>	(En time hver dag, åpent for alle)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Daglig hjelp gjennom prosessen.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7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9E871CD-7B9C-431B-8B18-BD720B3CA645}"/>
              </a:ext>
            </a:extLst>
          </p:cNvPr>
          <p:cNvSpPr txBox="1"/>
          <p:nvPr/>
        </p:nvSpPr>
        <p:spPr>
          <a:xfrm>
            <a:off x="2097468" y="1152626"/>
            <a:ext cx="3882153" cy="89255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sz="3200" b="1">
                <a:solidFill>
                  <a:schemeClr val="bg1"/>
                </a:solidFill>
              </a:rPr>
              <a:t>5. Kompetanselunsjer</a:t>
            </a:r>
          </a:p>
          <a:p>
            <a:r>
              <a:rPr lang="nb-NO" sz="2000" b="1">
                <a:solidFill>
                  <a:schemeClr val="bg1"/>
                </a:solidFill>
              </a:rPr>
              <a:t>         (1-2 x 45 min pr uke)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15340BA-7FBF-4357-B000-38F721203402}"/>
              </a:ext>
            </a:extLst>
          </p:cNvPr>
          <p:cNvSpPr txBox="1"/>
          <p:nvPr/>
        </p:nvSpPr>
        <p:spPr>
          <a:xfrm>
            <a:off x="2218653" y="2678820"/>
            <a:ext cx="62785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>
                <a:solidFill>
                  <a:schemeClr val="bg1"/>
                </a:solidFill>
              </a:rPr>
              <a:t>Hvem svarer på hva?  Offentlig administrasjon</a:t>
            </a:r>
          </a:p>
          <a:p>
            <a:endParaRPr lang="nb-NO" sz="2400" b="1">
              <a:solidFill>
                <a:schemeClr val="bg1"/>
              </a:solidFill>
            </a:endParaRPr>
          </a:p>
          <a:p>
            <a:r>
              <a:rPr lang="nb-NO" sz="2400" b="1">
                <a:solidFill>
                  <a:schemeClr val="bg1"/>
                </a:solidFill>
              </a:rPr>
              <a:t>Casejakt og historiefortelling</a:t>
            </a:r>
          </a:p>
          <a:p>
            <a:endParaRPr lang="nb-NO" sz="2400" b="1">
              <a:solidFill>
                <a:schemeClr val="bg1"/>
              </a:solidFill>
            </a:endParaRPr>
          </a:p>
          <a:p>
            <a:r>
              <a:rPr lang="nb-NO" sz="2400" b="1" err="1">
                <a:solidFill>
                  <a:schemeClr val="bg1"/>
                </a:solidFill>
              </a:rPr>
              <a:t>Excell</a:t>
            </a:r>
            <a:r>
              <a:rPr lang="nb-NO" sz="2400" b="1">
                <a:solidFill>
                  <a:schemeClr val="bg1"/>
                </a:solidFill>
              </a:rPr>
              <a:t> på 1-2-3</a:t>
            </a:r>
          </a:p>
          <a:p>
            <a:endParaRPr lang="nb-NO" sz="2400" b="1">
              <a:solidFill>
                <a:schemeClr val="bg1"/>
              </a:solidFill>
            </a:endParaRPr>
          </a:p>
          <a:p>
            <a:r>
              <a:rPr lang="nb-NO" sz="2400" b="1">
                <a:solidFill>
                  <a:schemeClr val="bg1"/>
                </a:solidFill>
              </a:rPr>
              <a:t>Statistikk og tallforståelse</a:t>
            </a:r>
          </a:p>
          <a:p>
            <a:endParaRPr lang="nb-NO" sz="2400" b="1">
              <a:solidFill>
                <a:schemeClr val="bg1"/>
              </a:solidFill>
            </a:endParaRPr>
          </a:p>
          <a:p>
            <a:r>
              <a:rPr lang="nb-NO" sz="2400" b="1">
                <a:solidFill>
                  <a:schemeClr val="bg1"/>
                </a:solidFill>
              </a:rPr>
              <a:t>Reportasjeledelse</a:t>
            </a:r>
          </a:p>
        </p:txBody>
      </p:sp>
      <p:pic>
        <p:nvPicPr>
          <p:cNvPr id="5" name="Picture 4" descr="A picture containing newspaper&#10;&#10;Description automatically generated">
            <a:extLst>
              <a:ext uri="{FF2B5EF4-FFF2-40B4-BE49-F238E27FC236}">
                <a16:creationId xmlns:a16="http://schemas.microsoft.com/office/drawing/2014/main" id="{8F3EA9E2-2F7A-42CA-84E7-75A79B647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065" y="2414427"/>
            <a:ext cx="8356213" cy="368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458C1B-5485-4454-9E2B-860F25CC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23" y="390417"/>
            <a:ext cx="6070196" cy="2833447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1269606-D341-40C8-8B4B-B3155D428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76" y="2112319"/>
            <a:ext cx="8843432" cy="44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55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DAAFEC-4B65-42B9-A843-53D1E2536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45" y="698359"/>
            <a:ext cx="10903510" cy="54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2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8">
            <a:extLst>
              <a:ext uri="{FF2B5EF4-FFF2-40B4-BE49-F238E27FC236}">
                <a16:creationId xmlns:a16="http://schemas.microsoft.com/office/drawing/2014/main" id="{AE909137-3321-4205-9124-BC5166402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91" y="3215924"/>
            <a:ext cx="2476799" cy="1651199"/>
          </a:xfrm>
          <a:prstGeom prst="rect">
            <a:avLst/>
          </a:prstGeom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7B1942D4-F308-443B-8865-C024FB66D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80" y="3233468"/>
            <a:ext cx="2525846" cy="1683897"/>
          </a:xfrm>
          <a:prstGeom prst="rect">
            <a:avLst/>
          </a:prstGeom>
        </p:spPr>
      </p:pic>
      <p:sp>
        <p:nvSpPr>
          <p:cNvPr id="9" name="TekstSylinder 12">
            <a:extLst>
              <a:ext uri="{FF2B5EF4-FFF2-40B4-BE49-F238E27FC236}">
                <a16:creationId xmlns:a16="http://schemas.microsoft.com/office/drawing/2014/main" id="{77830C8C-82C8-4F95-8F70-6E3A67766866}"/>
              </a:ext>
            </a:extLst>
          </p:cNvPr>
          <p:cNvSpPr txBox="1"/>
          <p:nvPr/>
        </p:nvSpPr>
        <p:spPr>
          <a:xfrm>
            <a:off x="2086096" y="5034534"/>
            <a:ext cx="24106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Per Christian Magnus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Senterleder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per.magnus@sujo.no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+47 414 23 330</a:t>
            </a:r>
          </a:p>
        </p:txBody>
      </p:sp>
      <p:sp>
        <p:nvSpPr>
          <p:cNvPr id="11" name="TekstSylinder 15">
            <a:extLst>
              <a:ext uri="{FF2B5EF4-FFF2-40B4-BE49-F238E27FC236}">
                <a16:creationId xmlns:a16="http://schemas.microsoft.com/office/drawing/2014/main" id="{FE248B14-2639-41B8-86DC-CDA3B12D24A0}"/>
              </a:ext>
            </a:extLst>
          </p:cNvPr>
          <p:cNvSpPr txBox="1"/>
          <p:nvPr/>
        </p:nvSpPr>
        <p:spPr>
          <a:xfrm>
            <a:off x="5980480" y="5196458"/>
            <a:ext cx="2819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Kristine Holmelid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Reportasjeleder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kristine.holmelid@sujo.no</a:t>
            </a:r>
            <a:b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</a:b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+47 909 50 320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6EDF6A-8ED9-404F-8231-95FD5FC8248C}"/>
              </a:ext>
            </a:extLst>
          </p:cNvPr>
          <p:cNvSpPr txBox="1"/>
          <p:nvPr/>
        </p:nvSpPr>
        <p:spPr>
          <a:xfrm>
            <a:off x="2171700" y="2143125"/>
            <a:ext cx="6886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Kontakt oss: </a:t>
            </a:r>
          </a:p>
        </p:txBody>
      </p:sp>
    </p:spTree>
    <p:extLst>
      <p:ext uri="{BB962C8B-B14F-4D97-AF65-F5344CB8AC3E}">
        <p14:creationId xmlns:p14="http://schemas.microsoft.com/office/powerpoint/2010/main" val="143195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644CE4-4E24-4ABF-9330-8D87D16A4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6" y="221111"/>
            <a:ext cx="6096528" cy="342929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A7B0802-E6F7-4B01-98D8-FB43BAF9AAC3}"/>
              </a:ext>
            </a:extLst>
          </p:cNvPr>
          <p:cNvSpPr txBox="1"/>
          <p:nvPr/>
        </p:nvSpPr>
        <p:spPr>
          <a:xfrm>
            <a:off x="3048448" y="3752766"/>
            <a:ext cx="6665115" cy="24006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2400" i="0">
                <a:solidFill>
                  <a:schemeClr val="bg1"/>
                </a:solidFill>
                <a:effectLst/>
                <a:latin typeface="Montserrat"/>
              </a:rPr>
              <a:t>Årets lokale historie</a:t>
            </a:r>
            <a:r>
              <a:rPr lang="nb-NO" sz="2400">
                <a:solidFill>
                  <a:schemeClr val="bg1"/>
                </a:solidFill>
                <a:latin typeface="Montserrat"/>
              </a:rPr>
              <a:t>, MBL 2020:</a:t>
            </a:r>
            <a:endParaRPr lang="nb-NO" sz="2400" i="0">
              <a:solidFill>
                <a:schemeClr val="bg1"/>
              </a:solidFill>
              <a:effectLst/>
              <a:latin typeface="Montserrat"/>
            </a:endParaRPr>
          </a:p>
          <a:p>
            <a:endParaRPr lang="nb-NO">
              <a:solidFill>
                <a:schemeClr val="bg1"/>
              </a:solidFill>
              <a:latin typeface="Montserrat"/>
            </a:endParaRPr>
          </a:p>
          <a:p>
            <a:r>
              <a:rPr lang="nb-NO" sz="1800" b="1" i="0" dirty="0">
                <a:solidFill>
                  <a:schemeClr val="bg1"/>
                </a:solidFill>
                <a:effectLst/>
                <a:latin typeface="Montserrat"/>
              </a:rPr>
              <a:t>«Her gjør avisa akkurat det den skal gjøre. </a:t>
            </a:r>
          </a:p>
          <a:p>
            <a:r>
              <a:rPr lang="nb-NO" sz="1800" b="1" i="0" dirty="0">
                <a:solidFill>
                  <a:schemeClr val="bg1"/>
                </a:solidFill>
                <a:effectLst/>
                <a:latin typeface="Montserrat"/>
              </a:rPr>
              <a:t>De forteller historien alle i dekningsområdet vil vite, </a:t>
            </a:r>
          </a:p>
          <a:p>
            <a:r>
              <a:rPr lang="nb-NO" sz="1800" b="1" i="0" dirty="0">
                <a:solidFill>
                  <a:schemeClr val="bg1"/>
                </a:solidFill>
                <a:effectLst/>
                <a:latin typeface="Montserrat"/>
              </a:rPr>
              <a:t>og de gjør det grundig. </a:t>
            </a:r>
          </a:p>
          <a:p>
            <a:r>
              <a:rPr lang="nb-NO" sz="1800" b="1" i="0" dirty="0">
                <a:solidFill>
                  <a:schemeClr val="bg1"/>
                </a:solidFill>
                <a:effectLst/>
                <a:latin typeface="Montserrat"/>
              </a:rPr>
              <a:t>Et imponerende stykke arbeid, det står respekt av. </a:t>
            </a:r>
          </a:p>
          <a:p>
            <a:r>
              <a:rPr lang="nb-NO" sz="1800" b="1" i="0" dirty="0">
                <a:solidFill>
                  <a:schemeClr val="bg1"/>
                </a:solidFill>
                <a:effectLst/>
                <a:latin typeface="Montserrat"/>
              </a:rPr>
              <a:t>Denne lokale historien bør leses nasjonalt, </a:t>
            </a:r>
          </a:p>
          <a:p>
            <a:r>
              <a:rPr lang="nb-NO" sz="1800" b="1" i="0" dirty="0">
                <a:solidFill>
                  <a:schemeClr val="bg1"/>
                </a:solidFill>
                <a:effectLst/>
                <a:latin typeface="Montserrat"/>
              </a:rPr>
              <a:t>og andre lokalaviser bør lære historiefortelling av Dølen»</a:t>
            </a:r>
            <a:endParaRPr lang="nb-NO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4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3F225B23-0734-4C13-BC6D-8EC6E4C2E7A7}"/>
              </a:ext>
            </a:extLst>
          </p:cNvPr>
          <p:cNvSpPr txBox="1"/>
          <p:nvPr/>
        </p:nvSpPr>
        <p:spPr>
          <a:xfrm>
            <a:off x="2191822" y="1549146"/>
            <a:ext cx="7696102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200" b="1">
                <a:solidFill>
                  <a:schemeClr val="bg1"/>
                </a:solidFill>
                <a:cs typeface="Calibri"/>
              </a:rPr>
              <a:t>SUJO siden oppstart i januar 2019: </a:t>
            </a:r>
            <a:endParaRPr lang="nb-NO" sz="3200" b="1">
              <a:solidFill>
                <a:schemeClr val="bg1"/>
              </a:solidFill>
            </a:endParaRPr>
          </a:p>
          <a:p>
            <a:endParaRPr lang="nb-NO" sz="2400" b="1" dirty="0">
              <a:solidFill>
                <a:schemeClr val="bg1"/>
              </a:solidFill>
            </a:endParaRPr>
          </a:p>
          <a:p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400" b="1" dirty="0">
                <a:solidFill>
                  <a:schemeClr val="bg1"/>
                </a:solidFill>
              </a:rPr>
              <a:t>20 publiserte graveprosjekt</a:t>
            </a:r>
            <a:endParaRPr lang="nb-NO">
              <a:solidFill>
                <a:schemeClr val="bg1"/>
              </a:solidFill>
            </a:endParaRPr>
          </a:p>
          <a:p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400" b="1" dirty="0">
                <a:solidFill>
                  <a:schemeClr val="bg1"/>
                </a:solidFill>
              </a:rPr>
              <a:t>7 journalistpriser</a:t>
            </a:r>
          </a:p>
          <a:p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400" b="1" dirty="0">
                <a:solidFill>
                  <a:schemeClr val="bg1"/>
                </a:solidFill>
              </a:rPr>
              <a:t>150 journalister og redaktører kurset</a:t>
            </a:r>
          </a:p>
          <a:p>
            <a:endParaRPr lang="nb-NO" sz="2400" b="1" dirty="0">
              <a:solidFill>
                <a:schemeClr val="bg1"/>
              </a:solidFill>
            </a:endParaRPr>
          </a:p>
          <a:p>
            <a:r>
              <a:rPr lang="nb-NO" sz="2400" b="1" dirty="0">
                <a:solidFill>
                  <a:schemeClr val="bg1"/>
                </a:solidFill>
              </a:rPr>
              <a:t>7 pågående graveprosjekt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465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6"/>
            <a:ext cx="12192000" cy="6858000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549566" y="1001764"/>
            <a:ext cx="2687780" cy="18010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bg1"/>
                </a:solidFill>
                <a:latin typeface="Futura PT Book" panose="020B0502020204020303"/>
              </a:rPr>
              <a:t>20 prosjekter er </a:t>
            </a:r>
            <a:r>
              <a:rPr lang="nb-NO" err="1">
                <a:solidFill>
                  <a:schemeClr val="bg1"/>
                </a:solidFill>
                <a:latin typeface="Futura PT Book" panose="020B0502020204020303"/>
              </a:rPr>
              <a:t>reportasjeledet</a:t>
            </a:r>
            <a:r>
              <a:rPr lang="nb-NO">
                <a:solidFill>
                  <a:schemeClr val="bg1"/>
                </a:solidFill>
                <a:latin typeface="Futura PT Book" panose="020B0502020204020303"/>
              </a:rPr>
              <a:t>(siden jan 2019) </a:t>
            </a:r>
          </a:p>
        </p:txBody>
      </p:sp>
      <p:sp>
        <p:nvSpPr>
          <p:cNvPr id="5" name="Ellipse 4"/>
          <p:cNvSpPr/>
          <p:nvPr/>
        </p:nvSpPr>
        <p:spPr>
          <a:xfrm>
            <a:off x="2041236" y="4245658"/>
            <a:ext cx="2918692" cy="18426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bg1"/>
                </a:solidFill>
                <a:latin typeface="Futura PT Book" panose="020B0502020204020303"/>
              </a:rPr>
              <a:t>Vi har 33 masterstudenter</a:t>
            </a:r>
          </a:p>
        </p:txBody>
      </p:sp>
      <p:sp>
        <p:nvSpPr>
          <p:cNvPr id="7" name="Ellipse 6"/>
          <p:cNvSpPr/>
          <p:nvPr/>
        </p:nvSpPr>
        <p:spPr>
          <a:xfrm>
            <a:off x="4502726" y="521763"/>
            <a:ext cx="2576946" cy="19765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bg1"/>
                </a:solidFill>
                <a:latin typeface="Futura PT Book" panose="020B0502020204020303"/>
              </a:rPr>
              <a:t>150 journalister og ledere er kurset</a:t>
            </a:r>
          </a:p>
        </p:txBody>
      </p:sp>
      <p:sp>
        <p:nvSpPr>
          <p:cNvPr id="8" name="Ellipse 7"/>
          <p:cNvSpPr/>
          <p:nvPr/>
        </p:nvSpPr>
        <p:spPr>
          <a:xfrm>
            <a:off x="6202218" y="4433546"/>
            <a:ext cx="2881746" cy="190269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bg1"/>
                </a:solidFill>
                <a:latin typeface="Futura PT Book" panose="020B0502020204020303"/>
              </a:rPr>
              <a:t>1 doktorgrads-stipendiat i undersøkende journalistikk  </a:t>
            </a:r>
          </a:p>
        </p:txBody>
      </p:sp>
      <p:sp>
        <p:nvSpPr>
          <p:cNvPr id="9" name="Ellipse 8"/>
          <p:cNvSpPr/>
          <p:nvPr/>
        </p:nvSpPr>
        <p:spPr>
          <a:xfrm>
            <a:off x="8345052" y="874195"/>
            <a:ext cx="2872510" cy="20562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bg1"/>
                </a:solidFill>
                <a:latin typeface="Futura PT Book" panose="020B0502020204020303"/>
              </a:rPr>
              <a:t>7 journalistpriser til våre prosjekter</a:t>
            </a:r>
          </a:p>
        </p:txBody>
      </p:sp>
    </p:spTree>
    <p:extLst>
      <p:ext uri="{BB962C8B-B14F-4D97-AF65-F5344CB8AC3E}">
        <p14:creationId xmlns:p14="http://schemas.microsoft.com/office/powerpoint/2010/main" val="375768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ECEB640F-129D-4E50-AEFF-8E2F6CD369D6}"/>
              </a:ext>
            </a:extLst>
          </p:cNvPr>
          <p:cNvSpPr txBox="1"/>
          <p:nvPr/>
        </p:nvSpPr>
        <p:spPr>
          <a:xfrm>
            <a:off x="1920391" y="1983454"/>
            <a:ext cx="10026538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200" b="1">
                <a:solidFill>
                  <a:schemeClr val="bg1"/>
                </a:solidFill>
                <a:cs typeface="Calibri"/>
              </a:rPr>
              <a:t>Slik jobber Senter for undersøkende journalistikk: </a:t>
            </a:r>
          </a:p>
          <a:p>
            <a:endParaRPr lang="nb-NO" sz="3200" b="1">
              <a:solidFill>
                <a:schemeClr val="bg1"/>
              </a:solidFill>
            </a:endParaRPr>
          </a:p>
          <a:p>
            <a:endParaRPr lang="nb-NO" sz="3200" b="1">
              <a:solidFill>
                <a:schemeClr val="bg1"/>
              </a:solidFill>
            </a:endParaRPr>
          </a:p>
          <a:p>
            <a:r>
              <a:rPr lang="nb-NO" sz="2800" b="1">
                <a:solidFill>
                  <a:schemeClr val="bg1"/>
                </a:solidFill>
              </a:rPr>
              <a:t>Vi hjelper med det konkrete prosjektet</a:t>
            </a:r>
            <a:endParaRPr lang="nb-NO" sz="2800">
              <a:solidFill>
                <a:schemeClr val="bg1"/>
              </a:solidFill>
              <a:cs typeface="Calibri"/>
            </a:endParaRPr>
          </a:p>
          <a:p>
            <a:endParaRPr lang="nb-NO" sz="2800" b="1">
              <a:solidFill>
                <a:schemeClr val="bg1"/>
              </a:solidFill>
            </a:endParaRPr>
          </a:p>
          <a:p>
            <a:r>
              <a:rPr lang="nb-NO" sz="2800" b="1">
                <a:solidFill>
                  <a:schemeClr val="bg1"/>
                </a:solidFill>
              </a:rPr>
              <a:t>SAMTIDIG </a:t>
            </a:r>
            <a:endParaRPr lang="nb-NO">
              <a:solidFill>
                <a:schemeClr val="bg1"/>
              </a:solidFill>
            </a:endParaRPr>
          </a:p>
          <a:p>
            <a:endParaRPr lang="nb-NO" sz="2800" b="1">
              <a:solidFill>
                <a:schemeClr val="bg1"/>
              </a:solidFill>
            </a:endParaRPr>
          </a:p>
          <a:p>
            <a:r>
              <a:rPr lang="nb-NO" sz="2800" b="1">
                <a:solidFill>
                  <a:schemeClr val="bg1"/>
                </a:solidFill>
              </a:rPr>
              <a:t>som vi gir verktøy til videre undersøkende journalistisk jobbing</a:t>
            </a:r>
            <a:endParaRPr lang="nb-NO" sz="2800" b="1">
              <a:solidFill>
                <a:schemeClr val="bg1"/>
              </a:solidFill>
              <a:cs typeface="Calibri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950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2" y="-104371"/>
            <a:ext cx="7537311" cy="517683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61" y="201400"/>
            <a:ext cx="4723179" cy="3242962"/>
          </a:xfrm>
          <a:prstGeom prst="rect">
            <a:avLst/>
          </a:prstGeom>
        </p:spPr>
      </p:pic>
      <p:pic>
        <p:nvPicPr>
          <p:cNvPr id="4" name="Bilde 8">
            <a:extLst>
              <a:ext uri="{FF2B5EF4-FFF2-40B4-BE49-F238E27FC236}">
                <a16:creationId xmlns:a16="http://schemas.microsoft.com/office/drawing/2014/main" id="{8B1441DF-A419-44EF-B437-6E5422C9B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" y="1050754"/>
            <a:ext cx="3854160" cy="5730260"/>
          </a:xfrm>
          <a:prstGeom prst="rect">
            <a:avLst/>
          </a:prstGeom>
        </p:spPr>
      </p:pic>
      <p:pic>
        <p:nvPicPr>
          <p:cNvPr id="5" name="Bilde 8">
            <a:extLst>
              <a:ext uri="{FF2B5EF4-FFF2-40B4-BE49-F238E27FC236}">
                <a16:creationId xmlns:a16="http://schemas.microsoft.com/office/drawing/2014/main" id="{9841A8F8-FCA2-438A-8075-E893CF017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" y="-114671"/>
            <a:ext cx="5544702" cy="3785742"/>
          </a:xfrm>
          <a:prstGeom prst="rect">
            <a:avLst/>
          </a:prstGeom>
        </p:spPr>
      </p:pic>
      <p:pic>
        <p:nvPicPr>
          <p:cNvPr id="11" name="Bilde 9">
            <a:extLst>
              <a:ext uri="{FF2B5EF4-FFF2-40B4-BE49-F238E27FC236}">
                <a16:creationId xmlns:a16="http://schemas.microsoft.com/office/drawing/2014/main" id="{C0CE7AA9-4524-4F3F-A499-C022EAD22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52" y="129047"/>
            <a:ext cx="3801262" cy="4579750"/>
          </a:xfrm>
          <a:prstGeom prst="rect">
            <a:avLst/>
          </a:prstGeom>
        </p:spPr>
      </p:pic>
      <p:pic>
        <p:nvPicPr>
          <p:cNvPr id="13" name="Bilde 9">
            <a:extLst>
              <a:ext uri="{FF2B5EF4-FFF2-40B4-BE49-F238E27FC236}">
                <a16:creationId xmlns:a16="http://schemas.microsoft.com/office/drawing/2014/main" id="{E73B6342-1EC7-49EA-AB03-EDE4C6AD57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92" y="4265888"/>
            <a:ext cx="4677385" cy="2152953"/>
          </a:xfrm>
          <a:prstGeom prst="rect">
            <a:avLst/>
          </a:prstGeom>
        </p:spPr>
      </p:pic>
      <p:pic>
        <p:nvPicPr>
          <p:cNvPr id="17" name="Bilde 6">
            <a:extLst>
              <a:ext uri="{FF2B5EF4-FFF2-40B4-BE49-F238E27FC236}">
                <a16:creationId xmlns:a16="http://schemas.microsoft.com/office/drawing/2014/main" id="{CA48D59C-3D3F-4028-BA13-E35D945837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r="19194" b="-1"/>
          <a:stretch/>
        </p:blipFill>
        <p:spPr>
          <a:xfrm>
            <a:off x="438408" y="1538681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7E88DF-FAE0-4E59-B8DA-271A75789D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5168" y="16860"/>
            <a:ext cx="7793353" cy="3522679"/>
          </a:xfrm>
          <a:prstGeom prst="rect">
            <a:avLst/>
          </a:prstGeom>
        </p:spPr>
      </p:pic>
      <p:pic>
        <p:nvPicPr>
          <p:cNvPr id="14" name="Bilde 10">
            <a:extLst>
              <a:ext uri="{FF2B5EF4-FFF2-40B4-BE49-F238E27FC236}">
                <a16:creationId xmlns:a16="http://schemas.microsoft.com/office/drawing/2014/main" id="{3D2CF518-D8BD-414B-9E45-525F35AE6F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168" y="-104371"/>
            <a:ext cx="7149406" cy="4021541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138A2C-5514-4D83-B6A3-701833CC79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4017" y="2301996"/>
            <a:ext cx="6048881" cy="45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95991EB-55A3-49B7-89A9-473F8BC2316A}"/>
              </a:ext>
            </a:extLst>
          </p:cNvPr>
          <p:cNvSpPr txBox="1"/>
          <p:nvPr/>
        </p:nvSpPr>
        <p:spPr>
          <a:xfrm>
            <a:off x="2301276" y="1666300"/>
            <a:ext cx="833360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800">
                <a:solidFill>
                  <a:schemeClr val="bg1"/>
                </a:solidFill>
              </a:rPr>
              <a:t>Hva kan Senter for undersøkende journalistikk tilby?</a:t>
            </a:r>
            <a:endParaRPr lang="nb-NO" sz="2800">
              <a:solidFill>
                <a:schemeClr val="bg1"/>
              </a:solidFill>
              <a:cs typeface="Calibri"/>
            </a:endParaRPr>
          </a:p>
          <a:p>
            <a:endParaRPr lang="nb-NO" sz="2800">
              <a:solidFill>
                <a:schemeClr val="bg1"/>
              </a:solidFill>
              <a:cs typeface="Calibri"/>
            </a:endParaRPr>
          </a:p>
          <a:p>
            <a:endParaRPr lang="nb-NO" sz="2800">
              <a:solidFill>
                <a:schemeClr val="bg1"/>
              </a:solidFill>
              <a:cs typeface="Calibri"/>
            </a:endParaRPr>
          </a:p>
          <a:p>
            <a:r>
              <a:rPr lang="nb-NO" sz="2800">
                <a:solidFill>
                  <a:schemeClr val="bg1"/>
                </a:solidFill>
                <a:ea typeface="+mn-lt"/>
                <a:cs typeface="+mn-lt"/>
              </a:rPr>
              <a:t>1. Oppstartverksted </a:t>
            </a:r>
            <a:endParaRPr lang="en-US" sz="28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nb-NO" sz="2800">
                <a:solidFill>
                  <a:schemeClr val="bg1"/>
                </a:solidFill>
                <a:ea typeface="+mn-lt"/>
                <a:cs typeface="+mn-lt"/>
              </a:rPr>
              <a:t>2. Midtveisverksted</a:t>
            </a:r>
            <a:endParaRPr lang="en-US" sz="2800" err="1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nb-NO" sz="2800">
                <a:solidFill>
                  <a:schemeClr val="bg1"/>
                </a:solidFill>
                <a:ea typeface="+mn-lt"/>
                <a:cs typeface="+mn-lt"/>
              </a:rPr>
              <a:t>3. Sluttverksted</a:t>
            </a:r>
          </a:p>
          <a:p>
            <a:r>
              <a:rPr lang="nb-NO" sz="2800">
                <a:solidFill>
                  <a:schemeClr val="bg1"/>
                </a:solidFill>
                <a:ea typeface="+mn-lt"/>
                <a:cs typeface="+mn-lt"/>
              </a:rPr>
              <a:t>4. Daglige digitale workshops </a:t>
            </a:r>
            <a:endParaRPr lang="en-US" sz="28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nb-NO" sz="2800">
                <a:solidFill>
                  <a:schemeClr val="bg1"/>
                </a:solidFill>
                <a:ea typeface="+mn-lt"/>
                <a:cs typeface="+mn-lt"/>
              </a:rPr>
              <a:t>5. Kompetanselunsjer</a:t>
            </a:r>
            <a:endParaRPr lang="en-US" sz="2800">
              <a:solidFill>
                <a:schemeClr val="bg1"/>
              </a:solidFill>
              <a:ea typeface="+mn-lt"/>
              <a:cs typeface="+mn-lt"/>
            </a:endParaRPr>
          </a:p>
          <a:p>
            <a:endParaRPr lang="nb-NO" sz="2800">
              <a:cs typeface="Calibri"/>
            </a:endParaRPr>
          </a:p>
          <a:p>
            <a:endParaRPr lang="nb-NO">
              <a:cs typeface="Calibri"/>
            </a:endParaRPr>
          </a:p>
          <a:p>
            <a:endParaRPr lang="nb-NO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75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0578C531-EB66-49A6-8B6F-71872F36FC9D}"/>
              </a:ext>
            </a:extLst>
          </p:cNvPr>
          <p:cNvSpPr txBox="1"/>
          <p:nvPr/>
        </p:nvSpPr>
        <p:spPr>
          <a:xfrm>
            <a:off x="3020037" y="1100184"/>
            <a:ext cx="7027629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sz="3200" b="1">
                <a:solidFill>
                  <a:schemeClr val="bg1"/>
                </a:solidFill>
              </a:rPr>
              <a:t>1. </a:t>
            </a:r>
            <a:r>
              <a:rPr lang="nb-NO" sz="3200" b="1" err="1">
                <a:solidFill>
                  <a:schemeClr val="bg1"/>
                </a:solidFill>
              </a:rPr>
              <a:t>Oppstartsverksted</a:t>
            </a:r>
            <a:r>
              <a:rPr lang="nb-NO" sz="3200" b="1" dirty="0">
                <a:solidFill>
                  <a:schemeClr val="bg1"/>
                </a:solidFill>
              </a:rPr>
              <a:t> (digitalt, 4-6 timer)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BB3E188-D71A-499F-90FE-001421AF2084}"/>
              </a:ext>
            </a:extLst>
          </p:cNvPr>
          <p:cNvSpPr txBox="1"/>
          <p:nvPr/>
        </p:nvSpPr>
        <p:spPr>
          <a:xfrm>
            <a:off x="3112316" y="1929468"/>
            <a:ext cx="7633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Prosjekt i tre faser:</a:t>
            </a:r>
          </a:p>
          <a:p>
            <a:r>
              <a:rPr lang="nb-NO" dirty="0">
                <a:solidFill>
                  <a:schemeClr val="bg1"/>
                </a:solidFill>
              </a:rPr>
              <a:t>	Oppstart-</a:t>
            </a:r>
          </a:p>
          <a:p>
            <a:r>
              <a:rPr lang="nb-NO" dirty="0">
                <a:solidFill>
                  <a:schemeClr val="bg1"/>
                </a:solidFill>
              </a:rPr>
              <a:t>	Midtveis-</a:t>
            </a:r>
          </a:p>
          <a:p>
            <a:r>
              <a:rPr lang="nb-NO" dirty="0">
                <a:solidFill>
                  <a:schemeClr val="bg1"/>
                </a:solidFill>
              </a:rPr>
              <a:t>	Sluttverksted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Migrasjon i Norge (forsker)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Systematikk og struktur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Historiefortelling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CEFCF0B-0F73-4A21-BCBD-F2A325B0851F}"/>
              </a:ext>
            </a:extLst>
          </p:cNvPr>
          <p:cNvSpPr txBox="1"/>
          <p:nvPr/>
        </p:nvSpPr>
        <p:spPr>
          <a:xfrm>
            <a:off x="3758268" y="1577130"/>
            <a:ext cx="5125000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200" b="1">
                <a:solidFill>
                  <a:schemeClr val="bg1"/>
                </a:solidFill>
              </a:rPr>
              <a:t>2. </a:t>
            </a:r>
            <a:r>
              <a:rPr lang="nb-NO" sz="3200" b="1" dirty="0">
                <a:solidFill>
                  <a:schemeClr val="bg1"/>
                </a:solidFill>
              </a:rPr>
              <a:t>Midtveisverksted</a:t>
            </a:r>
          </a:p>
          <a:p>
            <a:r>
              <a:rPr lang="nb-NO" b="1" dirty="0">
                <a:solidFill>
                  <a:schemeClr val="bg1"/>
                </a:solidFill>
              </a:rPr>
              <a:t>    (Digitalt, plenum 1 time) 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F71C86E-1A2A-4D0A-BA6D-1EBBB26F473F}"/>
              </a:ext>
            </a:extLst>
          </p:cNvPr>
          <p:cNvSpPr txBox="1"/>
          <p:nvPr/>
        </p:nvSpPr>
        <p:spPr>
          <a:xfrm>
            <a:off x="4110606" y="3540154"/>
            <a:ext cx="23708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Holder hypotesene?</a:t>
            </a:r>
          </a:p>
          <a:p>
            <a:endParaRPr lang="nb-NO" b="1" dirty="0">
              <a:solidFill>
                <a:schemeClr val="bg1"/>
              </a:solidFill>
            </a:endParaRPr>
          </a:p>
          <a:p>
            <a:r>
              <a:rPr lang="nb-NO" b="1" dirty="0">
                <a:solidFill>
                  <a:schemeClr val="bg1"/>
                </a:solidFill>
              </a:rPr>
              <a:t>Djevelens advokat</a:t>
            </a:r>
          </a:p>
          <a:p>
            <a:endParaRPr lang="nb-NO" b="1" dirty="0">
              <a:solidFill>
                <a:schemeClr val="bg1"/>
              </a:solidFill>
            </a:endParaRPr>
          </a:p>
          <a:p>
            <a:r>
              <a:rPr lang="nb-NO" b="1" dirty="0">
                <a:solidFill>
                  <a:schemeClr val="bg1"/>
                </a:solidFill>
              </a:rPr>
              <a:t>De viktige justeringene</a:t>
            </a:r>
          </a:p>
        </p:txBody>
      </p:sp>
    </p:spTree>
    <p:extLst>
      <p:ext uri="{BB962C8B-B14F-4D97-AF65-F5344CB8AC3E}">
        <p14:creationId xmlns:p14="http://schemas.microsoft.com/office/powerpoint/2010/main" val="649927346"/>
      </p:ext>
    </p:extLst>
  </p:cSld>
  <p:clrMapOvr>
    <a:masterClrMapping/>
  </p:clrMapOvr>
</p:sld>
</file>

<file path=ppt/theme/theme1.xml><?xml version="1.0" encoding="utf-8"?>
<a:theme xmlns:a="http://schemas.openxmlformats.org/drawingml/2006/main" name="NSUJ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EC90CD5-AA80-4791-B257-BC2F055E7907}" vid="{B6D2916E-0FA1-48D3-9C5E-AE2A367EBFA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BE907813C484DA8C34296B3BBB074" ma:contentTypeVersion="7" ma:contentTypeDescription="Create a new document." ma:contentTypeScope="" ma:versionID="2e2806e46b5b524a751a38a2c1106839">
  <xsd:schema xmlns:xsd="http://www.w3.org/2001/XMLSchema" xmlns:xs="http://www.w3.org/2001/XMLSchema" xmlns:p="http://schemas.microsoft.com/office/2006/metadata/properties" xmlns:ns3="4339ffa5-64f1-474b-8089-0459ca48dfc0" xmlns:ns4="95db212c-7159-469e-9a84-cfa45bbf87a6" targetNamespace="http://schemas.microsoft.com/office/2006/metadata/properties" ma:root="true" ma:fieldsID="29eb375f90fc798e1acef1d78add3d8e" ns3:_="" ns4:_="">
    <xsd:import namespace="4339ffa5-64f1-474b-8089-0459ca48dfc0"/>
    <xsd:import namespace="95db212c-7159-469e-9a84-cfa45bbf87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9ffa5-64f1-474b-8089-0459ca48d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b212c-7159-469e-9a84-cfa45bbf87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0127C9-E120-496B-BD0D-ED1759814731}">
  <ds:schemaRefs>
    <ds:schemaRef ds:uri="4339ffa5-64f1-474b-8089-0459ca48dfc0"/>
    <ds:schemaRef ds:uri="95db212c-7159-469e-9a84-cfa45bbf87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BBACB4-7FFF-4172-A1CC-2FCE95D9C0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7A396C-204F-4D0E-AC2E-FEBCCBE6F14E}">
  <ds:schemaRefs>
    <ds:schemaRef ds:uri="4339ffa5-64f1-474b-8089-0459ca48dfc0"/>
    <ds:schemaRef ds:uri="95db212c-7159-469e-9a84-cfa45bbf87a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SUJO-template (2)</Template>
  <TotalTime>4102</TotalTime>
  <Words>304</Words>
  <Application>Microsoft Macintosh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Futura PT Book</vt:lpstr>
      <vt:lpstr>Montserrat</vt:lpstr>
      <vt:lpstr>NSUJO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 Christian Magnus</dc:creator>
  <cp:lastModifiedBy>Lene Østberg</cp:lastModifiedBy>
  <cp:revision>2</cp:revision>
  <dcterms:created xsi:type="dcterms:W3CDTF">2020-02-19T11:56:05Z</dcterms:created>
  <dcterms:modified xsi:type="dcterms:W3CDTF">2020-10-19T07:47:08Z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0x010100E3CBE907813C484DA8C34296B3BBB074</vt:lpwstr>
  </property>
</Properties>
</file>