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395" r:id="rId6"/>
    <p:sldId id="388" r:id="rId7"/>
    <p:sldId id="401" r:id="rId8"/>
    <p:sldId id="409" r:id="rId9"/>
    <p:sldId id="411" r:id="rId10"/>
    <p:sldId id="387" r:id="rId11"/>
    <p:sldId id="408" r:id="rId12"/>
    <p:sldId id="390" r:id="rId13"/>
    <p:sldId id="412" r:id="rId14"/>
    <p:sldId id="397" r:id="rId15"/>
    <p:sldId id="398" r:id="rId16"/>
    <p:sldId id="399" r:id="rId17"/>
    <p:sldId id="264" r:id="rId18"/>
    <p:sldId id="329" r:id="rId19"/>
    <p:sldId id="413" r:id="rId20"/>
    <p:sldId id="414" r:id="rId21"/>
    <p:sldId id="355" r:id="rId22"/>
    <p:sldId id="357" r:id="rId23"/>
    <p:sldId id="331" r:id="rId24"/>
    <p:sldId id="276" r:id="rId25"/>
    <p:sldId id="353" r:id="rId26"/>
    <p:sldId id="354" r:id="rId27"/>
    <p:sldId id="403" r:id="rId28"/>
    <p:sldId id="404" r:id="rId29"/>
    <p:sldId id="330" r:id="rId30"/>
    <p:sldId id="322" r:id="rId31"/>
    <p:sldId id="344" r:id="rId32"/>
    <p:sldId id="418" r:id="rId33"/>
    <p:sldId id="415" r:id="rId34"/>
    <p:sldId id="417" r:id="rId35"/>
    <p:sldId id="347" r:id="rId36"/>
    <p:sldId id="407" r:id="rId37"/>
    <p:sldId id="393" r:id="rId38"/>
    <p:sldId id="392" r:id="rId39"/>
    <p:sldId id="391" r:id="rId40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5294" autoAdjust="0"/>
  </p:normalViewPr>
  <p:slideViewPr>
    <p:cSldViewPr snapToGrid="0">
      <p:cViewPr varScale="1">
        <p:scale>
          <a:sx n="114" d="100"/>
          <a:sy n="114" d="100"/>
        </p:scale>
        <p:origin x="648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FD1E18C-4394-40CF-8049-AE28D7A56F69}" type="datetime1">
              <a:rPr lang="nb-NO" smtClean="0"/>
              <a:t>14.05.2020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nb-NO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225BF6-4418-41A9-8600-F93481C68D7C}" type="datetime1">
              <a:rPr lang="nb-NO" noProof="0" smtClean="0"/>
              <a:t>14.05.2020</a:t>
            </a:fld>
            <a:endParaRPr lang="nb-NO" noProof="0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349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noProof="0" smtClean="0"/>
              <a:t>14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4822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noProof="0" smtClean="0"/>
              <a:t>30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07241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noProof="0" smtClean="0"/>
              <a:t>31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850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" y="0"/>
            <a:ext cx="12188826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b-NO" noProof="0" dirty="0"/>
          </a:p>
        </p:txBody>
      </p:sp>
      <p:sp>
        <p:nvSpPr>
          <p:cNvPr id="9" name="Rektangel 8"/>
          <p:cNvSpPr/>
          <p:nvPr/>
        </p:nvSpPr>
        <p:spPr>
          <a:xfrm>
            <a:off x="-1" y="5102352"/>
            <a:ext cx="12188826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rtlCol="0" anchor="b"/>
          <a:lstStyle>
            <a:lvl1pPr algn="ctr" rtl="0">
              <a:defRPr sz="5400"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kolonn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Inspirasjonslunsj 14.5.20.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24D8D-2152-4315-A2DE-81024796129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innhold 2"/>
          <p:cNvSpPr>
            <a:spLocks noGrp="1"/>
          </p:cNvSpPr>
          <p:nvPr>
            <p:ph sz="half" idx="13"/>
          </p:nvPr>
        </p:nvSpPr>
        <p:spPr>
          <a:xfrm>
            <a:off x="639044" y="1948543"/>
            <a:ext cx="5306745" cy="402745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6255408" y="1948543"/>
            <a:ext cx="5305973" cy="402745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637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Inspirasjonslunsj 14.5.20.</a:t>
            </a:r>
            <a:endParaRPr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rtlCol="0" anchor="b">
            <a:normAutofit/>
          </a:bodyPr>
          <a:lstStyle>
            <a:lvl1pPr algn="ctr">
              <a:defRPr sz="5400" b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rtlCol="0"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Inspirasjonslunsj 14.5.20.</a:t>
            </a:r>
            <a:endParaRPr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Inspirasjonslunsj 14.5.20.</a:t>
            </a:r>
            <a:endParaRPr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06EF73-9DB8-4763-865F-2F88181A4732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b-NO" noProof="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bilde 2" descr="En tom plassholder for å legge til et bilde. Klikk plassholderen, og velg bildet du ønsker å legge til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CA8D9AD5-F248-4919-864A-CFD76CC027D6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aftenposteninnsikt.no/kulturtrender/konstruktiv-journalistikk-se-verden-med-begge-ynene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nrk.no/ytring/kan-vi-tro-pa-nyhetsbildet-_-1.12823107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aftenposten.no/kultur/kommentar/i/70vyLo/tenk-om-journalistikken-kom-med-loesninger-og-ikke-bare-konflikter-knut-olav-aamaas?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b-NO" dirty="0"/>
              <a:t>Konstruktiv journalistikk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b-NO" dirty="0"/>
              <a:t>Inspirasjonslunsj 14. mai 2020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0FF966B-FC38-430F-A25C-EECAC6C7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/>
          <a:lstStyle/>
          <a:p>
            <a:r>
              <a:rPr lang="en-US" dirty="0" err="1"/>
              <a:t>Ventar</a:t>
            </a:r>
            <a:r>
              <a:rPr lang="en-US" dirty="0"/>
              <a:t> </a:t>
            </a:r>
            <a:r>
              <a:rPr lang="en-US" dirty="0" err="1"/>
              <a:t>vekst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krisetid</a:t>
            </a:r>
            <a:endParaRPr lang="en-US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B18DD0F4-E3B9-4FB1-9D55-434FD9FFC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2953" y="758952"/>
            <a:ext cx="4717893" cy="5330952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AF1649D-729C-4816-9238-B8F12A09B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/>
          <a:lstStyle/>
          <a:p>
            <a:r>
              <a:rPr lang="en-US" dirty="0" err="1"/>
              <a:t>Leiaren</a:t>
            </a:r>
            <a:r>
              <a:rPr lang="en-US" dirty="0"/>
              <a:t> </a:t>
            </a:r>
            <a:r>
              <a:rPr lang="en-US" dirty="0" err="1"/>
              <a:t>handlar</a:t>
            </a:r>
            <a:r>
              <a:rPr lang="en-US" dirty="0"/>
              <a:t> om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krevande</a:t>
            </a:r>
            <a:r>
              <a:rPr lang="en-US" dirty="0"/>
              <a:t> </a:t>
            </a:r>
            <a:r>
              <a:rPr lang="en-US" dirty="0" err="1"/>
              <a:t>sommar</a:t>
            </a:r>
            <a:r>
              <a:rPr lang="en-US" dirty="0"/>
              <a:t> for </a:t>
            </a:r>
            <a:r>
              <a:rPr lang="en-US" dirty="0" err="1"/>
              <a:t>turistbransjen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kommunen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Oppslaget</a:t>
            </a:r>
            <a:r>
              <a:rPr lang="en-US" dirty="0"/>
              <a:t> </a:t>
            </a:r>
            <a:r>
              <a:rPr lang="en-US" dirty="0" err="1"/>
              <a:t>fokuserer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den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sida</a:t>
            </a:r>
            <a:r>
              <a:rPr lang="en-US" dirty="0"/>
              <a:t>. 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1B130B-7EE8-4A67-984F-7A6FDF1E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20" y="6601968"/>
            <a:ext cx="7159752" cy="23774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nb-NO" sz="1000" noProof="0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34385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835A735-1287-4B64-AD06-915FA817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695672E-28BC-4806-8839-BF227EF15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47" y="261495"/>
            <a:ext cx="7020905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680C7A-369D-494E-9697-4D1B989C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/>
          <a:p>
            <a:r>
              <a:rPr lang="en-US"/>
              <a:t>Viser løysingar i krisetid</a:t>
            </a:r>
            <a:endParaRPr lang="en-US" dirty="0"/>
          </a:p>
        </p:txBody>
      </p:sp>
      <p:pic>
        <p:nvPicPr>
          <p:cNvPr id="4" name="Bilde 3" descr="Et bilde som inneholder mann, person, avis, tekst&#10;&#10;Automatisk generert beskrivelse">
            <a:extLst>
              <a:ext uri="{FF2B5EF4-FFF2-40B4-BE49-F238E27FC236}">
                <a16:creationId xmlns:a16="http://schemas.microsoft.com/office/drawing/2014/main" id="{F4BDBB4B-DAD8-4E47-9987-BB9D6441D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22" y="502920"/>
            <a:ext cx="4674411" cy="5843016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3BA2C0B-192C-468C-8BF5-B97A13142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/>
          <a:lstStyle/>
          <a:p>
            <a:r>
              <a:rPr lang="en-US" dirty="0" err="1"/>
              <a:t>Lokalavisene</a:t>
            </a:r>
            <a:r>
              <a:rPr lang="en-US" dirty="0"/>
              <a:t> </a:t>
            </a:r>
            <a:r>
              <a:rPr lang="en-US" dirty="0" err="1"/>
              <a:t>fortel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nært</a:t>
            </a:r>
            <a:r>
              <a:rPr lang="en-US" dirty="0"/>
              <a:t>, </a:t>
            </a:r>
            <a:r>
              <a:rPr lang="en-US" dirty="0" err="1"/>
              <a:t>gjennom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sakene</a:t>
            </a:r>
            <a:r>
              <a:rPr lang="en-US" dirty="0"/>
              <a:t> </a:t>
            </a:r>
            <a:r>
              <a:rPr lang="en-US" dirty="0" err="1"/>
              <a:t>faktisk</a:t>
            </a:r>
            <a:r>
              <a:rPr lang="en-US" dirty="0"/>
              <a:t> </a:t>
            </a:r>
            <a:r>
              <a:rPr lang="en-US" dirty="0" err="1"/>
              <a:t>handlar</a:t>
            </a:r>
            <a:r>
              <a:rPr lang="en-US" dirty="0"/>
              <a:t> </a:t>
            </a:r>
            <a:r>
              <a:rPr lang="en-US" dirty="0" err="1"/>
              <a:t>om.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BBCD9C0-55DF-4672-9EBE-2D8FA3C0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20" y="6601968"/>
            <a:ext cx="7159752" cy="23774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nb-NO" sz="1000" noProof="0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40686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C428D6-5ED0-48C4-AF9F-F6A85D9FF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385017"/>
            <a:ext cx="9509760" cy="634891"/>
          </a:xfrm>
        </p:spPr>
        <p:txBody>
          <a:bodyPr>
            <a:noAutofit/>
          </a:bodyPr>
          <a:lstStyle/>
          <a:p>
            <a:r>
              <a:rPr lang="nb-NO" dirty="0"/>
              <a:t>Ny </a:t>
            </a:r>
            <a:r>
              <a:rPr lang="nb-NO" dirty="0" err="1"/>
              <a:t>skulestart</a:t>
            </a:r>
            <a:r>
              <a:rPr lang="nb-NO" dirty="0"/>
              <a:t> er </a:t>
            </a:r>
            <a:r>
              <a:rPr lang="nb-NO" dirty="0" err="1"/>
              <a:t>utfordrande</a:t>
            </a:r>
            <a:r>
              <a:rPr lang="nb-NO" dirty="0"/>
              <a:t>, men </a:t>
            </a:r>
            <a:r>
              <a:rPr lang="nb-NO" dirty="0" err="1"/>
              <a:t>ikkje</a:t>
            </a:r>
            <a:r>
              <a:rPr lang="nb-NO" dirty="0"/>
              <a:t> </a:t>
            </a:r>
            <a:r>
              <a:rPr lang="nb-NO" dirty="0" err="1"/>
              <a:t>berre</a:t>
            </a:r>
            <a:r>
              <a:rPr lang="nb-NO" dirty="0"/>
              <a:t>.</a:t>
            </a:r>
          </a:p>
        </p:txBody>
      </p:sp>
      <p:pic>
        <p:nvPicPr>
          <p:cNvPr id="7" name="Plassholder for innhold 6" descr="Et bilde som inneholder person, avis, tekst, holder&#10;&#10;Automatisk generert beskrivelse">
            <a:extLst>
              <a:ext uri="{FF2B5EF4-FFF2-40B4-BE49-F238E27FC236}">
                <a16:creationId xmlns:a16="http://schemas.microsoft.com/office/drawing/2014/main" id="{0A7F5B98-6830-417E-847C-9D8D36699C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19" y="1242646"/>
            <a:ext cx="4735961" cy="5230337"/>
          </a:xfrm>
        </p:spPr>
      </p:pic>
      <p:pic>
        <p:nvPicPr>
          <p:cNvPr id="9" name="Plassholder for innhold 8" descr="Et bilde som inneholder tekst, avis, bygning, personer&#10;&#10;Automatisk generert beskrivelse">
            <a:extLst>
              <a:ext uri="{FF2B5EF4-FFF2-40B4-BE49-F238E27FC236}">
                <a16:creationId xmlns:a16="http://schemas.microsoft.com/office/drawing/2014/main" id="{5AFA27B9-30DF-4190-94BD-30EE0960C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41" y="1242646"/>
            <a:ext cx="4776839" cy="5230337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BE273E-DAD0-4159-9674-B9D64F4B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39787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r>
              <a:rPr lang="nb-NO" sz="2800" dirty="0"/>
              <a:t>«J</a:t>
            </a:r>
            <a:r>
              <a:rPr lang="da-DK" sz="2800" dirty="0"/>
              <a:t>ournalistik handler om på nuanceret vis at formidle den bedst opnåelige version af sandheden.</a:t>
            </a:r>
            <a:r>
              <a:rPr lang="nb-NO" sz="2800" dirty="0"/>
              <a:t>»</a:t>
            </a:r>
            <a:br>
              <a:rPr lang="nb-NO" sz="2800" dirty="0"/>
            </a:br>
            <a:endParaRPr lang="nb-NO" sz="2800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r>
              <a:rPr lang="da-DK" sz="1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Ulrik Haagerup, Constructive Institute</a:t>
            </a:r>
            <a:endParaRPr lang="da-DK" sz="1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da-DK" sz="1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da-DK" sz="2400" dirty="0"/>
          </a:p>
          <a:p>
            <a:pPr rtl="0"/>
            <a:endParaRPr lang="nb-NO" dirty="0"/>
          </a:p>
        </p:txBody>
      </p:sp>
      <p:pic>
        <p:nvPicPr>
          <p:cNvPr id="6" name="Plassholder for bilde 14">
            <a:extLst>
              <a:ext uri="{FF2B5EF4-FFF2-40B4-BE49-F238E27FC236}">
                <a16:creationId xmlns:a16="http://schemas.microsoft.com/office/drawing/2014/main" id="{F7E9785F-8ED1-4E7C-920B-79556550B6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6977" r="6977"/>
          <a:stretch>
            <a:fillRect/>
          </a:stretch>
        </p:blipFill>
        <p:spPr>
          <a:xfrm>
            <a:off x="301625" y="503238"/>
            <a:ext cx="6702425" cy="5842000"/>
          </a:xfr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C9B6F9-21AF-4CBE-933B-60C6C00F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5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6DB1B5-04D0-4AE0-8FB1-0194026F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1429394"/>
          </a:xfrm>
        </p:spPr>
        <p:txBody>
          <a:bodyPr/>
          <a:lstStyle/>
          <a:p>
            <a:r>
              <a:rPr lang="nb-NO" dirty="0"/>
              <a:t>Kva er konstruktiv journalistikk?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986D77-E884-4E93-A67D-3935D2F58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Kritisk og løysingsorientert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778651-8F8D-4E8B-A07D-411D1948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5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3F254-3B0E-42A3-8ECF-40825568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Historikk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22C2EC-876A-4E20-8CFE-36B1FC9A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sz="3067" dirty="0"/>
          </a:p>
          <a:p>
            <a:r>
              <a:rPr lang="nb-NO" sz="3067" dirty="0"/>
              <a:t>Uro for </a:t>
            </a:r>
            <a:r>
              <a:rPr lang="nb-NO" sz="3067" dirty="0" err="1"/>
              <a:t>nyheitsjournalistikken</a:t>
            </a:r>
            <a:r>
              <a:rPr lang="nb-NO" sz="3067" dirty="0"/>
              <a:t> si samfunnsrolle</a:t>
            </a:r>
          </a:p>
          <a:p>
            <a:pPr marL="45720" indent="0">
              <a:buNone/>
            </a:pPr>
            <a:endParaRPr lang="nb-NO" sz="3067" dirty="0"/>
          </a:p>
          <a:p>
            <a:r>
              <a:rPr lang="nb-NO" sz="3067" dirty="0"/>
              <a:t>Opprør mot sensasjons- og konfliktorientering i pressa</a:t>
            </a:r>
          </a:p>
          <a:p>
            <a:endParaRPr lang="nb-NO" sz="3067" dirty="0"/>
          </a:p>
          <a:p>
            <a:r>
              <a:rPr lang="nb-NO" sz="3067" dirty="0"/>
              <a:t>Låg tillit til </a:t>
            </a:r>
            <a:r>
              <a:rPr lang="nb-NO" sz="3067" dirty="0" err="1"/>
              <a:t>journalistar</a:t>
            </a:r>
            <a:r>
              <a:rPr lang="nb-NO" sz="3067" dirty="0"/>
              <a:t> og </a:t>
            </a:r>
            <a:r>
              <a:rPr lang="nb-NO" sz="3067" dirty="0" err="1"/>
              <a:t>endå</a:t>
            </a:r>
            <a:r>
              <a:rPr lang="nb-NO" sz="3067" dirty="0"/>
              <a:t> mindre til </a:t>
            </a:r>
            <a:r>
              <a:rPr lang="nb-NO" sz="3067" dirty="0" err="1"/>
              <a:t>politikarar</a:t>
            </a:r>
            <a:r>
              <a:rPr lang="nb-NO" sz="3067" dirty="0"/>
              <a:t> </a:t>
            </a:r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A96B46-1A90-49AB-AC80-5BC827BF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13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0BAE78F-5686-46DC-B33C-B1F97986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5" y="544105"/>
            <a:ext cx="11481647" cy="5714652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DC1A747-5482-40DB-870F-D7F4B25A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9449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89F1D0-094F-4A8A-9D2C-A2B93736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Konstruktiv journalistikk  – to steg: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9827C79-2DBE-44F1-9CBE-A2C07F2825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3468" y="1948544"/>
            <a:ext cx="5306745" cy="402745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nb-NO" sz="1867" b="1" dirty="0"/>
              <a:t>Journalistikk som </a:t>
            </a:r>
            <a:r>
              <a:rPr lang="nb-NO" sz="1867" b="1" dirty="0" err="1"/>
              <a:t>dekkar</a:t>
            </a:r>
            <a:r>
              <a:rPr lang="nb-NO" sz="1867" b="1" dirty="0"/>
              <a:t> </a:t>
            </a:r>
            <a:r>
              <a:rPr lang="nb-NO" sz="1867" b="1" dirty="0">
                <a:solidFill>
                  <a:srgbClr val="00B0F0"/>
                </a:solidFill>
              </a:rPr>
              <a:t>heile </a:t>
            </a:r>
            <a:r>
              <a:rPr lang="nb-NO" sz="1867" b="1" dirty="0" err="1">
                <a:solidFill>
                  <a:srgbClr val="00B0F0"/>
                </a:solidFill>
              </a:rPr>
              <a:t>nyheitsbildet</a:t>
            </a:r>
            <a:endParaRPr lang="nb-NO" sz="1867" b="1" dirty="0">
              <a:solidFill>
                <a:srgbClr val="00B0F0"/>
              </a:solidFill>
            </a:endParaRPr>
          </a:p>
          <a:p>
            <a:endParaRPr lang="nb-NO" b="1" dirty="0"/>
          </a:p>
          <a:p>
            <a:r>
              <a:rPr lang="nb-NO" dirty="0" err="1">
                <a:solidFill>
                  <a:srgbClr val="857D78"/>
                </a:solidFill>
              </a:rPr>
              <a:t>Breaking</a:t>
            </a:r>
            <a:r>
              <a:rPr lang="nb-NO" dirty="0">
                <a:solidFill>
                  <a:srgbClr val="857D78"/>
                </a:solidFill>
              </a:rPr>
              <a:t> </a:t>
            </a:r>
            <a:r>
              <a:rPr lang="nb-NO" dirty="0" err="1">
                <a:solidFill>
                  <a:srgbClr val="857D78"/>
                </a:solidFill>
              </a:rPr>
              <a:t>news</a:t>
            </a:r>
            <a:r>
              <a:rPr lang="nb-NO" dirty="0">
                <a:solidFill>
                  <a:srgbClr val="857D78"/>
                </a:solidFill>
              </a:rPr>
              <a:t>, </a:t>
            </a:r>
            <a:r>
              <a:rPr lang="nb-NO" dirty="0" err="1">
                <a:solidFill>
                  <a:srgbClr val="857D78"/>
                </a:solidFill>
              </a:rPr>
              <a:t>hendingsnyheiter</a:t>
            </a:r>
            <a:endParaRPr lang="nb-NO" dirty="0">
              <a:solidFill>
                <a:srgbClr val="857D78"/>
              </a:solidFill>
            </a:endParaRPr>
          </a:p>
          <a:p>
            <a:r>
              <a:rPr lang="nb-NO" dirty="0" err="1">
                <a:solidFill>
                  <a:srgbClr val="857D78"/>
                </a:solidFill>
              </a:rPr>
              <a:t>Undersøkjande</a:t>
            </a:r>
            <a:r>
              <a:rPr lang="nb-NO" dirty="0">
                <a:solidFill>
                  <a:srgbClr val="857D78"/>
                </a:solidFill>
              </a:rPr>
              <a:t> journalistikk</a:t>
            </a:r>
          </a:p>
          <a:p>
            <a:pPr marL="0" indent="0">
              <a:buNone/>
            </a:pPr>
            <a:endParaRPr lang="nb-NO" dirty="0">
              <a:solidFill>
                <a:srgbClr val="857D78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00B0F0"/>
                </a:solidFill>
              </a:rPr>
              <a:t>OG</a:t>
            </a:r>
          </a:p>
          <a:p>
            <a:r>
              <a:rPr lang="nb-NO" dirty="0" err="1"/>
              <a:t>Nyheiter</a:t>
            </a:r>
            <a:r>
              <a:rPr lang="nb-NO" dirty="0"/>
              <a:t> om utvikling som går rett vei,  forbilde og </a:t>
            </a:r>
            <a:r>
              <a:rPr lang="nb-NO" dirty="0" err="1"/>
              <a:t>organisasjonar</a:t>
            </a:r>
            <a:r>
              <a:rPr lang="nb-NO" dirty="0"/>
              <a:t> som </a:t>
            </a:r>
            <a:r>
              <a:rPr lang="nb-NO" dirty="0" err="1"/>
              <a:t>lukkast</a:t>
            </a:r>
            <a:r>
              <a:rPr lang="nb-NO" dirty="0"/>
              <a:t>.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090A70C-F13F-4B21-A9E2-51A0A0D36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nb-NO" sz="1867" b="1" dirty="0"/>
              <a:t>Journalistikk som tar </a:t>
            </a:r>
            <a:r>
              <a:rPr lang="nb-NO" sz="1867" b="1" dirty="0" err="1"/>
              <a:t>eit</a:t>
            </a:r>
            <a:r>
              <a:rPr lang="nb-NO" sz="1867" b="1" dirty="0"/>
              <a:t> </a:t>
            </a:r>
            <a:r>
              <a:rPr lang="nb-NO" sz="1867" b="1" dirty="0">
                <a:solidFill>
                  <a:srgbClr val="00B0F0"/>
                </a:solidFill>
              </a:rPr>
              <a:t>aktivt ansvar </a:t>
            </a:r>
            <a:endParaRPr lang="nb-NO" sz="1867" b="1" dirty="0"/>
          </a:p>
          <a:p>
            <a:pPr marL="0" indent="0">
              <a:buNone/>
            </a:pPr>
            <a:endParaRPr lang="nb-NO" sz="1867" b="1" dirty="0"/>
          </a:p>
          <a:p>
            <a:r>
              <a:rPr lang="nb-NO" dirty="0">
                <a:solidFill>
                  <a:srgbClr val="857D78"/>
                </a:solidFill>
              </a:rPr>
              <a:t>Fjerde statsmakt. </a:t>
            </a:r>
            <a:r>
              <a:rPr lang="nb-NO" dirty="0" err="1">
                <a:solidFill>
                  <a:srgbClr val="857D78"/>
                </a:solidFill>
              </a:rPr>
              <a:t>Påpeikar</a:t>
            </a:r>
            <a:r>
              <a:rPr lang="nb-NO" dirty="0">
                <a:solidFill>
                  <a:srgbClr val="857D78"/>
                </a:solidFill>
              </a:rPr>
              <a:t> avvik og feil.</a:t>
            </a:r>
          </a:p>
          <a:p>
            <a:r>
              <a:rPr lang="nb-NO" dirty="0">
                <a:solidFill>
                  <a:srgbClr val="857D78"/>
                </a:solidFill>
              </a:rPr>
              <a:t>Er samfunnskritisk, </a:t>
            </a:r>
            <a:r>
              <a:rPr lang="nb-NO" dirty="0" err="1">
                <a:solidFill>
                  <a:srgbClr val="857D78"/>
                </a:solidFill>
              </a:rPr>
              <a:t>avdekkar</a:t>
            </a:r>
            <a:endParaRPr lang="nb-NO" dirty="0">
              <a:solidFill>
                <a:srgbClr val="857D78"/>
              </a:solidFill>
            </a:endParaRPr>
          </a:p>
          <a:p>
            <a:pPr marL="45720" indent="0">
              <a:buNone/>
            </a:pPr>
            <a:endParaRPr lang="nb-NO" dirty="0">
              <a:solidFill>
                <a:srgbClr val="857D78"/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00B0F0"/>
                </a:solidFill>
              </a:rPr>
              <a:t>OG</a:t>
            </a:r>
          </a:p>
          <a:p>
            <a:r>
              <a:rPr lang="nb-NO" dirty="0"/>
              <a:t>Tar ansvar for at sakene blir </a:t>
            </a:r>
            <a:r>
              <a:rPr lang="nb-NO" dirty="0" err="1"/>
              <a:t>følgt</a:t>
            </a:r>
            <a:r>
              <a:rPr lang="nb-NO" dirty="0"/>
              <a:t> opp.      </a:t>
            </a:r>
            <a:r>
              <a:rPr lang="nb-NO" dirty="0" err="1"/>
              <a:t>Røktar</a:t>
            </a:r>
            <a:r>
              <a:rPr lang="nb-NO" dirty="0"/>
              <a:t> samfunnsdebatten aktivt mot </a:t>
            </a:r>
            <a:r>
              <a:rPr lang="nb-NO" dirty="0" err="1"/>
              <a:t>løysingar</a:t>
            </a:r>
            <a:r>
              <a:rPr lang="nb-NO" dirty="0"/>
              <a:t>. 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BDD50E2-3482-4DE8-AA91-1F34C412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3804471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A0CFB1-3889-4147-98E3-753A18D89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900" dirty="0" err="1"/>
              <a:t>Ein</a:t>
            </a:r>
            <a:r>
              <a:rPr lang="nb-NO" sz="4900" dirty="0"/>
              <a:t> strategi for å skapa betre balanse i journalistikken, gi </a:t>
            </a:r>
            <a:r>
              <a:rPr lang="nb-NO" sz="4900" dirty="0" err="1"/>
              <a:t>eit</a:t>
            </a:r>
            <a:r>
              <a:rPr lang="nb-NO" sz="4900" dirty="0"/>
              <a:t> </a:t>
            </a:r>
            <a:r>
              <a:rPr lang="nb-NO" sz="4900" dirty="0" err="1"/>
              <a:t>meir</a:t>
            </a:r>
            <a:r>
              <a:rPr lang="nb-NO" sz="4900" dirty="0"/>
              <a:t> sant </a:t>
            </a:r>
            <a:r>
              <a:rPr lang="nb-NO" sz="4900" dirty="0" err="1"/>
              <a:t>verdsbilde</a:t>
            </a:r>
            <a:r>
              <a:rPr lang="nb-NO" sz="4900" dirty="0"/>
              <a:t>, og utvida samfunnsansvaret</a:t>
            </a:r>
            <a:r>
              <a:rPr lang="nb-NO" dirty="0"/>
              <a:t>.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8FE304-7DA2-4C0E-B686-0449E556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2489757-19C8-413F-A6C4-048DA655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74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: CDC, Alissa Eckert">
            <a:extLst>
              <a:ext uri="{FF2B5EF4-FFF2-40B4-BE49-F238E27FC236}">
                <a16:creationId xmlns:a16="http://schemas.microsoft.com/office/drawing/2014/main" id="{BF6C9814-E141-447F-BBCD-3B6D82BC18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504" y="68263"/>
            <a:ext cx="7452991" cy="644683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E8583B0-D0B3-42B2-A959-AAF919C6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27593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60CCFB-FB00-41E2-88B8-BE918304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Korleis?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2D9205A-F8A1-411C-BCC7-9B076988B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meir</a:t>
            </a:r>
            <a:r>
              <a:rPr lang="nb-NO" dirty="0"/>
              <a:t> fullstendig </a:t>
            </a:r>
            <a:r>
              <a:rPr lang="nb-NO" dirty="0" err="1"/>
              <a:t>nyheitsbilde</a:t>
            </a:r>
            <a:r>
              <a:rPr lang="nb-NO" dirty="0"/>
              <a:t> </a:t>
            </a:r>
          </a:p>
          <a:p>
            <a:r>
              <a:rPr lang="nb-NO" dirty="0" err="1"/>
              <a:t>løysingsretta</a:t>
            </a:r>
            <a:r>
              <a:rPr lang="nb-NO" dirty="0"/>
              <a:t> debatt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A2F7A3-580E-4CA5-8A5E-90F3E3EE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60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person, fjell, gress&#10;&#10;Automatisk generert beskrivelse">
            <a:extLst>
              <a:ext uri="{FF2B5EF4-FFF2-40B4-BE49-F238E27FC236}">
                <a16:creationId xmlns:a16="http://schemas.microsoft.com/office/drawing/2014/main" id="{BDE637D1-DDD3-4CED-9139-76BCCE76F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pic>
        <p:nvPicPr>
          <p:cNvPr id="5" name="Bilde 4" descr="Et bilde som inneholder person, datamaskin, innendørs, bærbar PC&#10;&#10;Automatisk generert beskrivelse">
            <a:extLst>
              <a:ext uri="{FF2B5EF4-FFF2-40B4-BE49-F238E27FC236}">
                <a16:creationId xmlns:a16="http://schemas.microsoft.com/office/drawing/2014/main" id="{255D8A18-4830-4CC2-BDF6-4FA1D5DC3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3" r="14651" b="-2"/>
          <a:stretch/>
        </p:blipFill>
        <p:spPr>
          <a:xfrm>
            <a:off x="6096001" y="10"/>
            <a:ext cx="6095999" cy="685799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BC4E26D-0FE0-4A86-A1A2-33E8F9C8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656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3F254-3B0E-42A3-8ECF-40825568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 err="1"/>
              <a:t>Kjenneteikn</a:t>
            </a:r>
            <a:r>
              <a:rPr lang="nb-NO" sz="4400" dirty="0"/>
              <a:t> ved konstruktiv journalistikk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22C2EC-876A-4E20-8CFE-36B1FC9A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sz="3067" dirty="0"/>
          </a:p>
          <a:p>
            <a:r>
              <a:rPr lang="nb-NO" sz="3067" dirty="0" err="1"/>
              <a:t>Viktigast</a:t>
            </a:r>
            <a:r>
              <a:rPr lang="nb-NO" sz="3067" dirty="0"/>
              <a:t> av alt: </a:t>
            </a:r>
            <a:r>
              <a:rPr lang="nb-NO" sz="3067" dirty="0">
                <a:solidFill>
                  <a:srgbClr val="00B0F0"/>
                </a:solidFill>
              </a:rPr>
              <a:t>Samfunnsrelevans</a:t>
            </a:r>
            <a:endParaRPr lang="nb-NO" sz="105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nb-NO" sz="3067" dirty="0"/>
          </a:p>
          <a:p>
            <a:r>
              <a:rPr lang="nb-NO" sz="3067" dirty="0"/>
              <a:t>Finn </a:t>
            </a:r>
            <a:r>
              <a:rPr lang="nb-NO" sz="3067" dirty="0" err="1"/>
              <a:t>fleire</a:t>
            </a:r>
            <a:r>
              <a:rPr lang="nb-NO" sz="3067" dirty="0"/>
              <a:t> framsteg</a:t>
            </a:r>
          </a:p>
          <a:p>
            <a:endParaRPr lang="nb-NO" sz="3067" dirty="0"/>
          </a:p>
          <a:p>
            <a:r>
              <a:rPr lang="nb-NO" sz="3067" dirty="0"/>
              <a:t> Sett saka i perspektiv!</a:t>
            </a:r>
          </a:p>
          <a:p>
            <a:pPr marL="45720" indent="0">
              <a:buNone/>
            </a:pPr>
            <a:endParaRPr lang="nb-NO" sz="3067" dirty="0"/>
          </a:p>
          <a:p>
            <a:endParaRPr lang="nb-NO" sz="3067" dirty="0"/>
          </a:p>
          <a:p>
            <a:endParaRPr lang="nb-NO" sz="3067" dirty="0"/>
          </a:p>
          <a:p>
            <a:endParaRPr lang="nb-NO" sz="3067" dirty="0"/>
          </a:p>
          <a:p>
            <a:endParaRPr lang="nb-NO" sz="3067" dirty="0"/>
          </a:p>
          <a:p>
            <a:endParaRPr lang="nb-NO" sz="3067" dirty="0"/>
          </a:p>
          <a:p>
            <a:endParaRPr lang="nb-NO" sz="3067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A96B46-1A90-49AB-AC80-5BC827BF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685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33F254-3B0E-42A3-8ECF-40825568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 err="1"/>
              <a:t>Kjenneteikn</a:t>
            </a:r>
            <a:r>
              <a:rPr lang="nb-NO" sz="4400" dirty="0"/>
              <a:t> ved konstruktiv journalistikk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22C2EC-876A-4E20-8CFE-36B1FC9AF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endParaRPr lang="nb-NO" sz="3067" dirty="0"/>
          </a:p>
          <a:p>
            <a:pPr marL="457200" indent="-457200"/>
            <a:r>
              <a:rPr lang="nb-NO" sz="3067" dirty="0"/>
              <a:t>Nyansering</a:t>
            </a:r>
          </a:p>
          <a:p>
            <a:pPr marL="457200" indent="-457200"/>
            <a:endParaRPr lang="nb-NO" sz="3067" dirty="0"/>
          </a:p>
          <a:p>
            <a:pPr marL="457200" indent="-457200"/>
            <a:r>
              <a:rPr lang="nb-NO" sz="3067" dirty="0"/>
              <a:t>Løysingsorienterte spørsmål</a:t>
            </a:r>
          </a:p>
          <a:p>
            <a:pPr marL="457200" indent="-457200"/>
            <a:endParaRPr lang="nb-NO" sz="3067" dirty="0"/>
          </a:p>
          <a:p>
            <a:r>
              <a:rPr lang="nb-NO" sz="3067" dirty="0"/>
              <a:t>  </a:t>
            </a:r>
            <a:r>
              <a:rPr lang="nb-NO" sz="3067" dirty="0" err="1"/>
              <a:t>Samanliknande</a:t>
            </a:r>
            <a:r>
              <a:rPr lang="nb-NO" sz="3067" dirty="0"/>
              <a:t> journalistikk</a:t>
            </a:r>
          </a:p>
          <a:p>
            <a:endParaRPr lang="nb-NO" sz="3067" dirty="0"/>
          </a:p>
          <a:p>
            <a:endParaRPr lang="nb-NO" sz="3067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EA96B46-1A90-49AB-AC80-5BC827BF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13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5091D40-CAC0-4A72-9079-A59C0DE7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AA9617E7-079D-446A-9F29-9155FAC56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86" y="272864"/>
            <a:ext cx="9828392" cy="62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66CCCCD-F88C-499E-AA53-471A2758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4" name="Bilde 3" descr="Et bilde som inneholder skjermbilde, mann&#10;&#10;Automatisk generert beskrivelse">
            <a:extLst>
              <a:ext uri="{FF2B5EF4-FFF2-40B4-BE49-F238E27FC236}">
                <a16:creationId xmlns:a16="http://schemas.microsoft.com/office/drawing/2014/main" id="{161DEBF4-E100-4B48-9411-6DF957E16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1" y="257390"/>
            <a:ext cx="10297898" cy="63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1FA420-0582-4A7F-A20C-00569C44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87" y="1340528"/>
            <a:ext cx="9857913" cy="1864311"/>
          </a:xfrm>
        </p:spPr>
        <p:txBody>
          <a:bodyPr/>
          <a:lstStyle/>
          <a:p>
            <a:r>
              <a:rPr lang="nb-NO" dirty="0" err="1"/>
              <a:t>Kvifor</a:t>
            </a:r>
            <a:r>
              <a:rPr lang="nb-NO" dirty="0"/>
              <a:t> konstruktiv journalistikk?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A64A9D-9565-476F-B945-6A0096AD2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Kritisk og løysingsorientert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0BC097-4B2B-438D-9310-5407A28C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97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CE8232-96AB-44B1-85D8-6ED57568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790" y="768096"/>
            <a:ext cx="4477098" cy="3575304"/>
          </a:xfrm>
        </p:spPr>
        <p:txBody>
          <a:bodyPr>
            <a:normAutofit fontScale="90000"/>
          </a:bodyPr>
          <a:lstStyle/>
          <a:p>
            <a:br>
              <a:rPr lang="nb-NO" sz="3600" dirty="0"/>
            </a:br>
            <a:br>
              <a:rPr lang="nb-NO" sz="3600" dirty="0"/>
            </a:br>
            <a:r>
              <a:rPr lang="nb-NO" sz="3100" dirty="0"/>
              <a:t>«News media do not </a:t>
            </a:r>
            <a:r>
              <a:rPr lang="nb-NO" sz="3100" dirty="0" err="1"/>
              <a:t>help</a:t>
            </a:r>
            <a:r>
              <a:rPr lang="nb-NO" sz="3100" dirty="0"/>
              <a:t> </a:t>
            </a:r>
            <a:r>
              <a:rPr lang="nb-NO" sz="3100" dirty="0" err="1"/>
              <a:t>democracy</a:t>
            </a:r>
            <a:r>
              <a:rPr lang="nb-NO" sz="3100" dirty="0"/>
              <a:t>.</a:t>
            </a:r>
            <a:br>
              <a:rPr lang="nb-NO" sz="3100" dirty="0"/>
            </a:br>
            <a:br>
              <a:rPr lang="nb-NO" sz="3100" dirty="0"/>
            </a:br>
            <a:r>
              <a:rPr lang="nb-NO" sz="3100" dirty="0"/>
              <a:t>It is so full </a:t>
            </a:r>
            <a:r>
              <a:rPr lang="nb-NO" sz="3100" dirty="0" err="1"/>
              <a:t>of</a:t>
            </a:r>
            <a:r>
              <a:rPr lang="nb-NO" sz="3100" dirty="0"/>
              <a:t> </a:t>
            </a:r>
            <a:r>
              <a:rPr lang="nb-NO" sz="3100" dirty="0" err="1"/>
              <a:t>negativity</a:t>
            </a:r>
            <a:r>
              <a:rPr lang="nb-NO" sz="3100" dirty="0"/>
              <a:t>.</a:t>
            </a:r>
            <a:br>
              <a:rPr lang="nb-NO" sz="3100" dirty="0"/>
            </a:br>
            <a:br>
              <a:rPr lang="nb-NO" sz="3100" dirty="0"/>
            </a:br>
            <a:r>
              <a:rPr lang="nb-NO" sz="3100" dirty="0"/>
              <a:t>Media-</a:t>
            </a:r>
            <a:r>
              <a:rPr lang="nb-NO" sz="3100" dirty="0" err="1"/>
              <a:t>democracy</a:t>
            </a:r>
            <a:r>
              <a:rPr lang="nb-NO" sz="3100" dirty="0"/>
              <a:t> </a:t>
            </a:r>
            <a:r>
              <a:rPr lang="nb-NO" sz="3100" dirty="0" err="1"/>
              <a:t>produce</a:t>
            </a:r>
            <a:r>
              <a:rPr lang="nb-NO" sz="3100" dirty="0"/>
              <a:t> populists – not leaders.»</a:t>
            </a:r>
            <a:br>
              <a:rPr lang="nb-NO" sz="3100" dirty="0"/>
            </a:br>
            <a:br>
              <a:rPr lang="nb-NO" sz="3200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7E3ECB2-D3E6-411F-BE5E-9CC928D27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9790" y="4136994"/>
            <a:ext cx="4477098" cy="1952910"/>
          </a:xfrm>
        </p:spPr>
        <p:txBody>
          <a:bodyPr/>
          <a:lstStyle/>
          <a:p>
            <a:br>
              <a:rPr lang="nb-NO" sz="1800" dirty="0"/>
            </a:br>
            <a:r>
              <a:rPr lang="nb-NO" sz="1100" b="1" dirty="0"/>
              <a:t> </a:t>
            </a:r>
            <a:r>
              <a:rPr lang="nb-NO" b="1" dirty="0"/>
              <a:t>Helmut </a:t>
            </a:r>
            <a:r>
              <a:rPr lang="nb-NO" b="1" dirty="0" err="1"/>
              <a:t>Scmidt</a:t>
            </a:r>
            <a:r>
              <a:rPr lang="nb-NO" b="1" dirty="0"/>
              <a:t> </a:t>
            </a:r>
            <a:r>
              <a:rPr lang="nb-NO" dirty="0"/>
              <a:t>(1918-2015) </a:t>
            </a:r>
            <a:br>
              <a:rPr lang="nb-NO" dirty="0"/>
            </a:br>
            <a:r>
              <a:rPr lang="nb-NO" dirty="0"/>
              <a:t> Tysk forbundskansler og redaktør i «Die </a:t>
            </a:r>
            <a:r>
              <a:rPr lang="nb-NO" dirty="0" err="1"/>
              <a:t>Zeit</a:t>
            </a:r>
            <a:r>
              <a:rPr lang="nb-NO" dirty="0"/>
              <a:t>»</a:t>
            </a:r>
          </a:p>
        </p:txBody>
      </p:sp>
      <p:pic>
        <p:nvPicPr>
          <p:cNvPr id="6" name="Plassholder for bilde 6">
            <a:extLst>
              <a:ext uri="{FF2B5EF4-FFF2-40B4-BE49-F238E27FC236}">
                <a16:creationId xmlns:a16="http://schemas.microsoft.com/office/drawing/2014/main" id="{899FF5E2-A6C8-4A1B-8455-04BF9DB0FE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23" r="6923"/>
          <a:stretch>
            <a:fillRect/>
          </a:stretch>
        </p:blipFill>
        <p:spPr>
          <a:xfrm>
            <a:off x="301625" y="503238"/>
            <a:ext cx="6702425" cy="5842000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2F675D0-5719-41F3-86D9-C0D95637F06A}"/>
              </a:ext>
            </a:extLst>
          </p:cNvPr>
          <p:cNvSpPr/>
          <p:nvPr/>
        </p:nvSpPr>
        <p:spPr>
          <a:xfrm>
            <a:off x="301625" y="-239696"/>
            <a:ext cx="44169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/>
          </a:p>
          <a:p>
            <a:endParaRPr lang="nb-NO" sz="28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FB27BAB-BCB3-4361-8EF1-5B8755BD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435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664500-5901-49BD-8006-EF419AEE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01" y="2041776"/>
            <a:ext cx="9601200" cy="2359152"/>
          </a:xfrm>
        </p:spPr>
        <p:txBody>
          <a:bodyPr>
            <a:noAutofit/>
          </a:bodyPr>
          <a:lstStyle/>
          <a:p>
            <a:r>
              <a:rPr lang="nn-NO" sz="3200" i="1" dirty="0"/>
              <a:t>«Vi er skrudd inn på å leita med lupe etter dei kritikkverdige forholda. </a:t>
            </a:r>
            <a:br>
              <a:rPr lang="nn-NO" sz="3200" i="1" dirty="0"/>
            </a:br>
            <a:br>
              <a:rPr lang="nn-NO" sz="3200" i="1" dirty="0"/>
            </a:br>
            <a:r>
              <a:rPr lang="nn-NO" sz="3200" i="1" dirty="0"/>
              <a:t>Det å visa dei gode eksempla er i liten grad ein del av den daglege diskusjonen i dei redaksjonelle miljøa eg kjenner. Det er ei leiaroppgåve å løfta det fram»</a:t>
            </a:r>
            <a:br>
              <a:rPr lang="nb-NO" sz="3200" i="1" dirty="0"/>
            </a:br>
            <a:endParaRPr lang="nb-NO" sz="3200" i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5F9699-9981-4279-95DE-4EA746818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Gard Steiro, redaktør VG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17AFDE-0C86-4420-98A8-146377C2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17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065FEB-9B0A-4A5D-B9FF-7B97A71A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482" y="1237129"/>
            <a:ext cx="9749118" cy="3252575"/>
          </a:xfrm>
        </p:spPr>
        <p:txBody>
          <a:bodyPr>
            <a:normAutofit/>
          </a:bodyPr>
          <a:lstStyle/>
          <a:p>
            <a:r>
              <a:rPr lang="nn-NO" sz="3200" i="1" dirty="0"/>
              <a:t>«Det er lettare å bryta ned enn å bygga opp. </a:t>
            </a:r>
            <a:br>
              <a:rPr lang="nn-NO" sz="3200" i="1" dirty="0"/>
            </a:br>
            <a:br>
              <a:rPr lang="nn-NO" sz="3200" i="1" dirty="0"/>
            </a:br>
            <a:r>
              <a:rPr lang="nn-NO" sz="3200" i="1" dirty="0"/>
              <a:t>Om vi ikkje fortel kva vi faktisk har fått til, er det ikkje sikkert vi evnar å ta vare på det.» </a:t>
            </a:r>
            <a:br>
              <a:rPr lang="nn-NO" sz="3200" i="1" dirty="0"/>
            </a:br>
            <a:br>
              <a:rPr lang="nn-NO" sz="3200" i="1" dirty="0"/>
            </a:br>
            <a:endParaRPr lang="nb-NO" sz="3200" i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F58F47-19BD-42E0-B0CC-35D068610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Irene Halvorsen, redaktør Nationen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9E1EF90-5B4C-4FFF-A9F9-B19F7E83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36FC5-6F19-4CED-80E4-847C7AAE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429549" cy="787831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VG</a:t>
            </a:r>
            <a:r>
              <a:rPr lang="nb-NO" b="1" dirty="0"/>
              <a:t>: Snart er det din tur</a:t>
            </a:r>
            <a:r>
              <a:rPr lang="nb-NO" dirty="0"/>
              <a:t>: «</a:t>
            </a:r>
            <a:r>
              <a:rPr lang="nb-NO" b="1" dirty="0"/>
              <a:t>Ingen hyggelig opplevelse</a:t>
            </a:r>
            <a:r>
              <a:rPr lang="nb-NO" dirty="0"/>
              <a:t>»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F25F894-C2D0-462B-B26B-480A426E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5" name="Bilde 4" descr="Et bilde som inneholder person, mann, bil, sitter&#10;&#10;Automatisk generert beskrivelse">
            <a:extLst>
              <a:ext uri="{FF2B5EF4-FFF2-40B4-BE49-F238E27FC236}">
                <a16:creationId xmlns:a16="http://schemas.microsoft.com/office/drawing/2014/main" id="{86306EB4-6017-4369-B6F6-6981AD8B7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2" y="1330570"/>
            <a:ext cx="10453036" cy="51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5118" y="825623"/>
            <a:ext cx="9671482" cy="3108814"/>
          </a:xfrm>
        </p:spPr>
        <p:txBody>
          <a:bodyPr rtlCol="0">
            <a:normAutofit fontScale="90000"/>
          </a:bodyPr>
          <a:lstStyle/>
          <a:p>
            <a:pPr rtl="0"/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 err="1"/>
              <a:t>Viktigast</a:t>
            </a:r>
            <a:r>
              <a:rPr lang="nb-NO" dirty="0"/>
              <a:t> av alt er…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 – samfunnsoppdraget!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BAD91AE-D1DC-4810-B919-F0927C2F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37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341119" y="467359"/>
            <a:ext cx="9818111" cy="4175661"/>
          </a:xfrm>
        </p:spPr>
        <p:txBody>
          <a:bodyPr rtlCol="0">
            <a:normAutofit/>
          </a:bodyPr>
          <a:lstStyle/>
          <a:p>
            <a:pPr algn="ctr"/>
            <a:r>
              <a:rPr lang="nb-NO" sz="4400" dirty="0" err="1"/>
              <a:t>Utan</a:t>
            </a:r>
            <a:r>
              <a:rPr lang="nb-NO" sz="4400" dirty="0"/>
              <a:t> demokrati  –  ingen journalistikk</a:t>
            </a:r>
            <a:br>
              <a:rPr lang="nb-NO" sz="4400" dirty="0"/>
            </a:br>
            <a:br>
              <a:rPr lang="nb-NO" sz="4400" dirty="0"/>
            </a:br>
            <a:br>
              <a:rPr lang="nb-NO" sz="4400" dirty="0"/>
            </a:br>
            <a:r>
              <a:rPr lang="nb-NO" sz="4400" dirty="0" err="1"/>
              <a:t>Utan</a:t>
            </a:r>
            <a:r>
              <a:rPr lang="nb-NO" sz="4400" dirty="0"/>
              <a:t> journalistikk  – </a:t>
            </a:r>
            <a:r>
              <a:rPr lang="nb-NO" sz="4400" dirty="0" err="1"/>
              <a:t>ikkje</a:t>
            </a:r>
            <a:r>
              <a:rPr lang="nb-NO" sz="4400" dirty="0"/>
              <a:t> </a:t>
            </a:r>
            <a:r>
              <a:rPr lang="nb-NO" sz="4400" dirty="0" err="1"/>
              <a:t>noko</a:t>
            </a:r>
            <a:r>
              <a:rPr lang="nb-NO" sz="4400" dirty="0"/>
              <a:t> demokrati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89C0074-A0FA-49AD-8CD8-B047ED7D1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4575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ECC432-B418-411D-8A83-B24A819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24614"/>
            <a:ext cx="9601200" cy="1979720"/>
          </a:xfrm>
        </p:spPr>
        <p:txBody>
          <a:bodyPr/>
          <a:lstStyle/>
          <a:p>
            <a:r>
              <a:rPr lang="nb-NO" dirty="0" err="1"/>
              <a:t>Kvifor</a:t>
            </a:r>
            <a:r>
              <a:rPr lang="nb-NO" dirty="0"/>
              <a:t> vart du journalist?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3A4368-1AE1-47CE-82B2-4D7F74FC8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4110361"/>
            <a:ext cx="9601200" cy="1302887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F3C29F-9833-48BE-B2AB-46EBEBE2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07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896503-719E-4965-BD98-2A5C6720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19" y="467359"/>
            <a:ext cx="9640069" cy="3332853"/>
          </a:xfrm>
        </p:spPr>
        <p:txBody>
          <a:bodyPr/>
          <a:lstStyle/>
          <a:p>
            <a:pPr algn="ctr"/>
            <a:r>
              <a:rPr lang="nb-NO" dirty="0"/>
              <a:t>Til slutt: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Tre tips til </a:t>
            </a:r>
            <a:r>
              <a:rPr lang="nb-NO" dirty="0" err="1"/>
              <a:t>vidare</a:t>
            </a:r>
            <a:r>
              <a:rPr lang="nb-NO" dirty="0"/>
              <a:t> inspirasjon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13CB4E6-CE83-41C3-9F8D-80AB0390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206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F58A62-0D72-45BA-A574-3DD4355F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7" y="456071"/>
            <a:ext cx="9509760" cy="1233424"/>
          </a:xfrm>
        </p:spPr>
        <p:txBody>
          <a:bodyPr>
            <a:normAutofit/>
          </a:bodyPr>
          <a:lstStyle/>
          <a:p>
            <a:r>
              <a:rPr lang="nb-NO" sz="2600" dirty="0"/>
              <a:t>Konstruktiv journalistikk: Å se verden med begge øynene.</a:t>
            </a:r>
            <a:br>
              <a:rPr lang="nb-NO" sz="2600" dirty="0"/>
            </a:br>
            <a:r>
              <a:rPr lang="nb-NO" sz="2600" dirty="0"/>
              <a:t>Ida Løvdahl </a:t>
            </a:r>
            <a:r>
              <a:rPr lang="nb-NO" sz="2600" dirty="0" err="1"/>
              <a:t>Alvsen</a:t>
            </a:r>
            <a:r>
              <a:rPr lang="nb-NO" sz="2600" dirty="0"/>
              <a:t> i Aftenposten Innsikt </a:t>
            </a:r>
            <a:br>
              <a:rPr lang="nb-NO" sz="2600" dirty="0"/>
            </a:br>
            <a:r>
              <a:rPr lang="nb-NO" sz="1600" dirty="0">
                <a:hlinkClick r:id="rId2"/>
              </a:rPr>
              <a:t>http://www.aftenposteninnsikt.no/kulturtrender/konstruktiv-journalistikk-se-verden-med-begge-ynene</a:t>
            </a:r>
            <a:endParaRPr lang="nb-NO" sz="16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9BA3003-C8B5-4D20-84FE-813DFD51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3080" name="Picture 8" descr="Konstruktiv journalistikk: Å se verden med begge øynene ...">
            <a:extLst>
              <a:ext uri="{FF2B5EF4-FFF2-40B4-BE49-F238E27FC236}">
                <a16:creationId xmlns:a16="http://schemas.microsoft.com/office/drawing/2014/main" id="{B4DD4E56-10F6-4DB2-A1A5-6445F0D6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62" y="2180491"/>
            <a:ext cx="6680200" cy="37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93D03C6-9B9C-4655-8E69-6BFEDC0BAFA5}"/>
              </a:ext>
            </a:extLst>
          </p:cNvPr>
          <p:cNvSpPr/>
          <p:nvPr/>
        </p:nvSpPr>
        <p:spPr>
          <a:xfrm>
            <a:off x="6558844" y="5900704"/>
            <a:ext cx="2133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/>
              <a:t>Illustrasjon: Linda Heggen</a:t>
            </a:r>
          </a:p>
        </p:txBody>
      </p:sp>
    </p:spTree>
    <p:extLst>
      <p:ext uri="{BB962C8B-B14F-4D97-AF65-F5344CB8AC3E}">
        <p14:creationId xmlns:p14="http://schemas.microsoft.com/office/powerpoint/2010/main" val="4262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2317BC-0AC6-4BB1-8FE8-AF2510F1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 anchor="b">
            <a:normAutofit/>
          </a:bodyPr>
          <a:lstStyle/>
          <a:p>
            <a:r>
              <a:rPr lang="nb-NO" sz="2600" dirty="0"/>
              <a:t>Kan vi tro på nyhetsbildet? </a:t>
            </a:r>
            <a:br>
              <a:rPr lang="nb-NO" sz="2600" dirty="0"/>
            </a:br>
            <a:r>
              <a:rPr lang="nb-NO" sz="2600" dirty="0"/>
              <a:t>Tomm Kristiansen i NRK Ytring.</a:t>
            </a:r>
            <a:br>
              <a:rPr lang="nb-NO" sz="2600" dirty="0"/>
            </a:br>
            <a:r>
              <a:rPr lang="nb-NO" sz="2600" dirty="0">
                <a:hlinkClick r:id="rId2"/>
              </a:rPr>
              <a:t>https://www.nrk.no/ytring/kan-vi-tro-pa-nyhetsbildet-_-1.12823107</a:t>
            </a:r>
            <a:endParaRPr lang="nb-NO" sz="26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619261E-5256-4D5E-89B4-16805634D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35" r="1" b="46436"/>
          <a:stretch/>
        </p:blipFill>
        <p:spPr>
          <a:xfrm>
            <a:off x="1341120" y="1901952"/>
            <a:ext cx="9509760" cy="4127627"/>
          </a:xfrm>
          <a:prstGeom prst="rect">
            <a:avLst/>
          </a:prstGeom>
          <a:noFill/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37D07EA-38F0-412D-AA1A-68DA5C60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1120" y="6601968"/>
            <a:ext cx="7159752" cy="237744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nb-NO" sz="1000" noProof="0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27699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4018F9-C714-42B9-9FA7-FD128CB63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2900" dirty="0"/>
              <a:t>«Tenk om journalistikken kom med løsninger – ikke bare konflikter» </a:t>
            </a:r>
            <a:br>
              <a:rPr lang="nb-NO" sz="2900" dirty="0"/>
            </a:br>
            <a:r>
              <a:rPr lang="nb-NO" sz="2900" dirty="0"/>
              <a:t>Knut Olav Åmås i Aftenposten</a:t>
            </a:r>
            <a:br>
              <a:rPr lang="nb-NO" sz="2900" dirty="0"/>
            </a:br>
            <a:r>
              <a:rPr lang="nb-NO" sz="1600" dirty="0">
                <a:hlinkClick r:id="rId2"/>
              </a:rPr>
              <a:t>https://www.aftenposten.no/kultur/kommentar/i/70vyLo/tenk-om-journalistikken-kom-med-loesninger-og-ikke-bare-konflikter-knut-olav-aamaas?</a:t>
            </a:r>
            <a:endParaRPr lang="nb-NO" sz="1600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15B7FB2-6BED-465F-9E06-9338284A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0086F1-69B4-4FFB-B78F-FAFC866F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53" y="3059477"/>
            <a:ext cx="4859334" cy="27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nk om journalistikken kom med løsninger og ikke bare konflikter ...">
            <a:extLst>
              <a:ext uri="{FF2B5EF4-FFF2-40B4-BE49-F238E27FC236}">
                <a16:creationId xmlns:a16="http://schemas.microsoft.com/office/drawing/2014/main" id="{2AE04FDC-A21F-4350-A0AC-59B8762A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19" y="1883019"/>
            <a:ext cx="6944750" cy="39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1FF6124-23D4-42C0-99F6-7F91F3C5F87E}"/>
              </a:ext>
            </a:extLst>
          </p:cNvPr>
          <p:cNvSpPr/>
          <p:nvPr/>
        </p:nvSpPr>
        <p:spPr>
          <a:xfrm>
            <a:off x="6096000" y="5752584"/>
            <a:ext cx="2625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          </a:t>
            </a:r>
            <a:r>
              <a:rPr lang="nb-NO" sz="1400" dirty="0"/>
              <a:t>Illustrasjon: Åge Peterson</a:t>
            </a:r>
          </a:p>
        </p:txBody>
      </p:sp>
    </p:spTree>
    <p:extLst>
      <p:ext uri="{BB962C8B-B14F-4D97-AF65-F5344CB8AC3E}">
        <p14:creationId xmlns:p14="http://schemas.microsoft.com/office/powerpoint/2010/main" val="36647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25BC62-38C2-4D6D-A9D2-E6F29652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Sensasjonelt om koronaforsking </a:t>
            </a:r>
            <a:r>
              <a:rPr lang="nb-NO" sz="2800" dirty="0">
                <a:solidFill>
                  <a:srgbClr val="FF0000"/>
                </a:solidFill>
              </a:rPr>
              <a:t>Dagbladet</a:t>
            </a:r>
            <a:endParaRPr lang="nb-NO" sz="2800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C3F8E60-C9BD-43E1-9411-FE2D212D6A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272" b="52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61B675F-5425-49C9-9953-FDD21370E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03FB98-E79A-466A-A9E2-95F2DEF3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1080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670A510-7C05-4846-98DD-9683EF42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 noProof="0"/>
              <a:t>Inspirasjonslunsj 14.5.20.</a:t>
            </a:r>
            <a:endParaRPr lang="nb-NO" noProof="0" dirty="0"/>
          </a:p>
        </p:txBody>
      </p:sp>
      <p:pic>
        <p:nvPicPr>
          <p:cNvPr id="6" name="Bilde 5" descr="Et bilde som inneholder skjermbilde, mann&#10;&#10;Automatisk generert beskrivelse">
            <a:extLst>
              <a:ext uri="{FF2B5EF4-FFF2-40B4-BE49-F238E27FC236}">
                <a16:creationId xmlns:a16="http://schemas.microsoft.com/office/drawing/2014/main" id="{80C0840A-D2DE-4EB9-A074-773D312D8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35"/>
            <a:ext cx="12192000" cy="63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9C601F-5301-45E1-9F20-608D20E7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5845" cy="908434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/>
              <a:t>Dødsfalla – og </a:t>
            </a:r>
            <a:r>
              <a:rPr lang="nb-NO" dirty="0" err="1"/>
              <a:t>dei</a:t>
            </a:r>
            <a:r>
              <a:rPr lang="nb-NO" dirty="0"/>
              <a:t> som overlevde</a:t>
            </a:r>
            <a:br>
              <a:rPr lang="nb-NO" dirty="0"/>
            </a:br>
            <a:r>
              <a:rPr lang="nb-NO" dirty="0"/>
              <a:t>     </a:t>
            </a:r>
          </a:p>
        </p:txBody>
      </p:sp>
      <p:pic>
        <p:nvPicPr>
          <p:cNvPr id="9" name="Plassholder for innhold 8" descr="Et bilde som inneholder person, innendørs, mann, rød&#10;&#10;Automatisk generert beskrivelse">
            <a:extLst>
              <a:ext uri="{FF2B5EF4-FFF2-40B4-BE49-F238E27FC236}">
                <a16:creationId xmlns:a16="http://schemas.microsoft.com/office/drawing/2014/main" id="{E3721BFD-592C-4D3A-9ADB-74BB7382C5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09" y="1568741"/>
            <a:ext cx="4355535" cy="4350877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A90A8F-1A4D-414B-B708-58AC3C9D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</a:p>
        </p:txBody>
      </p:sp>
      <p:pic>
        <p:nvPicPr>
          <p:cNvPr id="10" name="Plassholder for innhold 9" descr="Et bilde som inneholder skjermbilde, kvinne, foto, smilende&#10;&#10;Automatisk generert beskrivelse">
            <a:extLst>
              <a:ext uri="{FF2B5EF4-FFF2-40B4-BE49-F238E27FC236}">
                <a16:creationId xmlns:a16="http://schemas.microsoft.com/office/drawing/2014/main" id="{781F0319-045E-4608-AA45-650D893FD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82" y="1568741"/>
            <a:ext cx="4605758" cy="43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2B8958-2081-4E35-AD32-67153872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Same </a:t>
            </a:r>
            <a:r>
              <a:rPr lang="nb-NO" dirty="0" err="1"/>
              <a:t>nyheit</a:t>
            </a:r>
            <a:r>
              <a:rPr lang="nb-NO" dirty="0"/>
              <a:t>  – same foto – og </a:t>
            </a:r>
            <a:r>
              <a:rPr lang="nb-NO" dirty="0" err="1"/>
              <a:t>eit</a:t>
            </a:r>
            <a:r>
              <a:rPr lang="nb-NO" dirty="0"/>
              <a:t> større bilde</a:t>
            </a:r>
            <a:br>
              <a:rPr lang="nb-NO" dirty="0"/>
            </a:br>
            <a:endParaRPr lang="nb-NO" dirty="0"/>
          </a:p>
        </p:txBody>
      </p:sp>
      <p:pic>
        <p:nvPicPr>
          <p:cNvPr id="7" name="Plassholder for innhold 6" descr="Et bilde som inneholder person, mann, tekst, avis&#10;&#10;Automatisk generert beskrivelse">
            <a:extLst>
              <a:ext uri="{FF2B5EF4-FFF2-40B4-BE49-F238E27FC236}">
                <a16:creationId xmlns:a16="http://schemas.microsoft.com/office/drawing/2014/main" id="{CE002349-6A68-4FC4-B62F-5B57D0F549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51" y="2014091"/>
            <a:ext cx="2661839" cy="4274569"/>
          </a:xfrm>
        </p:spPr>
      </p:pic>
      <p:pic>
        <p:nvPicPr>
          <p:cNvPr id="9" name="Plassholder for innhold 8" descr="Et bilde som inneholder foto, skjermbilde, mann, fargerik&#10;&#10;Automatisk generert beskrivelse">
            <a:extLst>
              <a:ext uri="{FF2B5EF4-FFF2-40B4-BE49-F238E27FC236}">
                <a16:creationId xmlns:a16="http://schemas.microsoft.com/office/drawing/2014/main" id="{92A707DE-6ABE-48D4-A7A0-624F291E31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92" y="2421672"/>
            <a:ext cx="5113906" cy="3459406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003504-90B4-43B9-996C-483E4473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6648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FAEEF6-E627-4438-A9B0-C2484FF1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Nokre</a:t>
            </a:r>
            <a:r>
              <a:rPr lang="nb-NO" dirty="0"/>
              <a:t> eksempel </a:t>
            </a:r>
            <a:r>
              <a:rPr lang="nb-NO" dirty="0" err="1"/>
              <a:t>frå</a:t>
            </a:r>
            <a:r>
              <a:rPr lang="nb-NO" dirty="0"/>
              <a:t> lokalaviser i det siste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6616B4-0874-4E3A-951B-9F7251592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z="3200" dirty="0"/>
          </a:p>
          <a:p>
            <a:r>
              <a:rPr lang="nb-NO" sz="2800" dirty="0" err="1"/>
              <a:t>Utfordringane</a:t>
            </a:r>
            <a:endParaRPr lang="nb-NO" sz="2800" dirty="0"/>
          </a:p>
          <a:p>
            <a:endParaRPr lang="nb-NO" sz="2800" dirty="0"/>
          </a:p>
          <a:p>
            <a:r>
              <a:rPr lang="nb-NO" sz="2800" dirty="0"/>
              <a:t>Men også </a:t>
            </a:r>
            <a:r>
              <a:rPr lang="nb-NO" sz="2800" dirty="0" err="1"/>
              <a:t>løysingane</a:t>
            </a:r>
            <a:r>
              <a:rPr lang="nb-NO" sz="2800" dirty="0"/>
              <a:t> og det som går bra</a:t>
            </a:r>
          </a:p>
          <a:p>
            <a:endParaRPr lang="nb-NO" sz="2800" dirty="0"/>
          </a:p>
          <a:p>
            <a:r>
              <a:rPr lang="nb-NO" sz="2800" dirty="0"/>
              <a:t>Balanse i </a:t>
            </a:r>
            <a:r>
              <a:rPr lang="nb-NO" sz="2800" dirty="0" err="1"/>
              <a:t>nyheitsbildet</a:t>
            </a:r>
            <a:r>
              <a:rPr lang="nb-NO" sz="2800" dirty="0"/>
              <a:t> </a:t>
            </a:r>
            <a:r>
              <a:rPr lang="nb-NO" sz="2800" dirty="0" err="1"/>
              <a:t>skapar</a:t>
            </a:r>
            <a:r>
              <a:rPr lang="nb-NO" sz="2800" dirty="0"/>
              <a:t> tillit</a:t>
            </a:r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7D9EE81-0AFC-4218-830F-CEBD41DF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67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B268BE-08A2-49ED-B870-9FB8B72B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101599"/>
            <a:ext cx="10015502" cy="1377245"/>
          </a:xfrm>
        </p:spPr>
        <p:txBody>
          <a:bodyPr>
            <a:normAutofit fontScale="90000"/>
          </a:bodyPr>
          <a:lstStyle/>
          <a:p>
            <a:pPr algn="ctr"/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                                                                                                        </a:t>
            </a:r>
            <a:r>
              <a:rPr lang="nb-NO" dirty="0">
                <a:solidFill>
                  <a:srgbClr val="FF0000"/>
                </a:solidFill>
              </a:rPr>
              <a:t>Balanse i </a:t>
            </a:r>
            <a:r>
              <a:rPr lang="nb-NO" dirty="0" err="1">
                <a:solidFill>
                  <a:srgbClr val="FF0000"/>
                </a:solidFill>
              </a:rPr>
              <a:t>nyheitsbildet</a:t>
            </a:r>
            <a:br>
              <a:rPr lang="nb-NO" dirty="0"/>
            </a:br>
            <a:r>
              <a:rPr lang="nb-NO" dirty="0" err="1"/>
              <a:t>Oppseiingar</a:t>
            </a:r>
            <a:r>
              <a:rPr lang="nb-NO" dirty="0"/>
              <a:t> på Gardemoen. Tilbake på jobb i Selbu.</a:t>
            </a:r>
            <a:br>
              <a:rPr lang="nb-NO" sz="4800" dirty="0"/>
            </a:br>
            <a:endParaRPr lang="nb-NO" dirty="0"/>
          </a:p>
        </p:txBody>
      </p:sp>
      <p:pic>
        <p:nvPicPr>
          <p:cNvPr id="9" name="Plassholder for innhold 8" descr="Et bilde som inneholder gress, mann, sitter, fly&#10;&#10;Automatisk generert beskrivelse">
            <a:extLst>
              <a:ext uri="{FF2B5EF4-FFF2-40B4-BE49-F238E27FC236}">
                <a16:creationId xmlns:a16="http://schemas.microsoft.com/office/drawing/2014/main" id="{D61F132F-4BEE-43AB-B4DB-6A6D134CBB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244438"/>
            <a:ext cx="3535680" cy="5050219"/>
          </a:xfrm>
        </p:spPr>
      </p:pic>
      <p:pic>
        <p:nvPicPr>
          <p:cNvPr id="7" name="Plassholder for innhold 6" descr="Et bilde som inneholder gress, tekst, avis, mann&#10;&#10;Automatisk generert beskrivelse">
            <a:extLst>
              <a:ext uri="{FF2B5EF4-FFF2-40B4-BE49-F238E27FC236}">
                <a16:creationId xmlns:a16="http://schemas.microsoft.com/office/drawing/2014/main" id="{A7B5D7B5-3B2E-4217-B2C1-FB6ADC132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60" y="1244438"/>
            <a:ext cx="4323644" cy="5790223"/>
          </a:xfr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E69759-80C9-4F77-8752-398752C6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Inspirasjonslunsj 14.5.20.</a:t>
            </a:r>
          </a:p>
        </p:txBody>
      </p:sp>
    </p:spTree>
    <p:extLst>
      <p:ext uri="{BB962C8B-B14F-4D97-AF65-F5344CB8AC3E}">
        <p14:creationId xmlns:p14="http://schemas.microsoft.com/office/powerpoint/2010/main" val="3943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ipete utforming blågrønn 40 x 23 cm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026_TF02895254" id="{CA236007-4BA8-4836-BD16-1AE0E442584A}" vid="{2B53BFAF-A0E7-4B80-8142-29865C7A7A0C}"/>
    </a:ext>
  </a:extLst>
</a:theme>
</file>

<file path=ppt/theme/theme2.xml><?xml version="1.0" encoding="utf-8"?>
<a:theme xmlns:a="http://schemas.openxmlformats.org/drawingml/2006/main" name="Office-tema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B0D886-CB8D-4564-A797-C05BC7D513A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65A2C9-CB67-4F36-A412-EEC1AD297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718</Words>
  <Application>Microsoft Office PowerPoint</Application>
  <PresentationFormat>Widescreen</PresentationFormat>
  <Paragraphs>129</Paragraphs>
  <Slides>36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39" baseType="lpstr">
      <vt:lpstr>Arial</vt:lpstr>
      <vt:lpstr>Calibri</vt:lpstr>
      <vt:lpstr>Stripete utforming blågrønn 40 x 23 cm</vt:lpstr>
      <vt:lpstr>Konstruktiv journalistikk</vt:lpstr>
      <vt:lpstr>PowerPoint-presentasjon</vt:lpstr>
      <vt:lpstr>VG: Snart er det din tur: «Ingen hyggelig opplevelse»</vt:lpstr>
      <vt:lpstr>Sensasjonelt om koronaforsking Dagbladet</vt:lpstr>
      <vt:lpstr>PowerPoint-presentasjon</vt:lpstr>
      <vt:lpstr>Dødsfalla – og dei som overlevde      </vt:lpstr>
      <vt:lpstr>Same nyheit  – same foto – og eit større bilde </vt:lpstr>
      <vt:lpstr>Nokre eksempel frå lokalaviser i det siste</vt:lpstr>
      <vt:lpstr>                                                                                                           Balanse i nyheitsbildet Oppseiingar på Gardemoen. Tilbake på jobb i Selbu. </vt:lpstr>
      <vt:lpstr>Ventar vekst i krisetid</vt:lpstr>
      <vt:lpstr>PowerPoint-presentasjon</vt:lpstr>
      <vt:lpstr>Viser løysingar i krisetid</vt:lpstr>
      <vt:lpstr>Ny skulestart er utfordrande, men ikkje berre.</vt:lpstr>
      <vt:lpstr>«Journalistik handler om på nuanceret vis at formidle den bedst opnåelige version af sandheden.» </vt:lpstr>
      <vt:lpstr>Kva er konstruktiv journalistikk?</vt:lpstr>
      <vt:lpstr>Historikk</vt:lpstr>
      <vt:lpstr>PowerPoint-presentasjon</vt:lpstr>
      <vt:lpstr>Konstruktiv journalistikk  – to steg:</vt:lpstr>
      <vt:lpstr>Ein strategi for å skapa betre balanse i journalistikken, gi eit meir sant verdsbilde, og utvida samfunnsansvaret.</vt:lpstr>
      <vt:lpstr>Korleis?  </vt:lpstr>
      <vt:lpstr>PowerPoint-presentasjon</vt:lpstr>
      <vt:lpstr>Kjenneteikn ved konstruktiv journalistikk</vt:lpstr>
      <vt:lpstr>Kjenneteikn ved konstruktiv journalistikk</vt:lpstr>
      <vt:lpstr>PowerPoint-presentasjon</vt:lpstr>
      <vt:lpstr>PowerPoint-presentasjon</vt:lpstr>
      <vt:lpstr>Kvifor konstruktiv journalistikk?</vt:lpstr>
      <vt:lpstr>  «News media do not help democracy.  It is so full of negativity.  Media-democracy produce populists – not leaders.»  </vt:lpstr>
      <vt:lpstr>«Vi er skrudd inn på å leita med lupe etter dei kritikkverdige forholda.   Det å visa dei gode eksempla er i liten grad ein del av den daglege diskusjonen i dei redaksjonelle miljøa eg kjenner. Det er ei leiaroppgåve å løfta det fram» </vt:lpstr>
      <vt:lpstr>«Det er lettare å bryta ned enn å bygga opp.   Om vi ikkje fortel kva vi faktisk har fått til, er det ikkje sikkert vi evnar å ta vare på det.»   </vt:lpstr>
      <vt:lpstr>    Viktigast av alt er…    – samfunnsoppdraget!</vt:lpstr>
      <vt:lpstr>Utan demokrati  –  ingen journalistikk   Utan journalistikk  – ikkje noko demokrati</vt:lpstr>
      <vt:lpstr>Kvifor vart du journalist?</vt:lpstr>
      <vt:lpstr>Til slutt:   Tre tips til vidare inspirasjon</vt:lpstr>
      <vt:lpstr>Konstruktiv journalistikk: Å se verden med begge øynene. Ida Løvdahl Alvsen i Aftenposten Innsikt  http://www.aftenposteninnsikt.no/kulturtrender/konstruktiv-journalistikk-se-verden-med-begge-ynene</vt:lpstr>
      <vt:lpstr>Kan vi tro på nyhetsbildet?  Tomm Kristiansen i NRK Ytring. https://www.nrk.no/ytring/kan-vi-tro-pa-nyhetsbildet-_-1.12823107</vt:lpstr>
      <vt:lpstr>«Tenk om journalistikken kom med løsninger – ikke bare konflikter»  Knut Olav Åmås i Aftenposten https://www.aftenposten.no/kultur/kommentar/i/70vyLo/tenk-om-journalistikken-kom-med-loesninger-og-ikke-bare-konflikter-knut-olav-aamaas?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Konstruktiv journalistikk</dc:title>
  <dc:creator>Vigdis Holmaas</dc:creator>
  <cp:lastModifiedBy>Vigdis Holmaas</cp:lastModifiedBy>
  <cp:revision>8</cp:revision>
  <dcterms:created xsi:type="dcterms:W3CDTF">2020-05-13T20:10:59Z</dcterms:created>
  <dcterms:modified xsi:type="dcterms:W3CDTF">2020-05-14T08:42:05Z</dcterms:modified>
</cp:coreProperties>
</file>